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5" r:id="rId2"/>
    <p:sldId id="256" r:id="rId3"/>
    <p:sldId id="257" r:id="rId4"/>
    <p:sldId id="258" r:id="rId5"/>
    <p:sldId id="278" r:id="rId6"/>
    <p:sldId id="271" r:id="rId7"/>
    <p:sldId id="275" r:id="rId8"/>
    <p:sldId id="274" r:id="rId9"/>
    <p:sldId id="273" r:id="rId10"/>
    <p:sldId id="272" r:id="rId11"/>
    <p:sldId id="291" r:id="rId12"/>
    <p:sldId id="289" r:id="rId13"/>
    <p:sldId id="290" r:id="rId14"/>
    <p:sldId id="259" r:id="rId15"/>
    <p:sldId id="260" r:id="rId16"/>
    <p:sldId id="261" r:id="rId17"/>
    <p:sldId id="292" r:id="rId18"/>
    <p:sldId id="287" r:id="rId19"/>
    <p:sldId id="288" r:id="rId20"/>
    <p:sldId id="264" r:id="rId21"/>
    <p:sldId id="269" r:id="rId22"/>
    <p:sldId id="276" r:id="rId23"/>
    <p:sldId id="277" r:id="rId24"/>
    <p:sldId id="266" r:id="rId25"/>
    <p:sldId id="270" r:id="rId26"/>
    <p:sldId id="281" r:id="rId27"/>
    <p:sldId id="293" r:id="rId2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2" d="100"/>
          <a:sy n="92"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3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0507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8359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46027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65775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6033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817568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28639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d Simple Gym Sport Intro Outro Youtube Video">
            <a:hlinkClick r:id="" action="ppaction://media"/>
            <a:extLst>
              <a:ext uri="{FF2B5EF4-FFF2-40B4-BE49-F238E27FC236}">
                <a16:creationId xmlns:a16="http://schemas.microsoft.com/office/drawing/2014/main" id="{DCB12C8C-7F44-DB33-4AAC-659407C426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20940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7">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704388" y="1737719"/>
            <a:ext cx="6614375" cy="2930293"/>
          </a:xfrm>
          <a:prstGeom prst="roundRect">
            <a:avLst>
              <a:gd name="adj" fmla="val 9101"/>
            </a:avLst>
          </a:prstGeom>
          <a:solidFill>
            <a:srgbClr val="F4B60C"/>
          </a:solidFill>
          <a:ln/>
        </p:spPr>
        <p:txBody>
          <a:bodyPr wrap="square" lIns="367465" tIns="345937" rIns="367465" bIns="345937" rtlCol="0" anchor="t"/>
          <a:lstStyle/>
          <a:p>
            <a:pPr algn="ctr">
              <a:lnSpc>
                <a:spcPts val="1313"/>
              </a:lnSpc>
            </a:pPr>
            <a:endParaRPr lang="en-US" sz="1050" dirty="0"/>
          </a:p>
        </p:txBody>
      </p:sp>
      <p:sp>
        <p:nvSpPr>
          <p:cNvPr id="4" name="Text 1"/>
          <p:cNvSpPr/>
          <p:nvPr/>
        </p:nvSpPr>
        <p:spPr>
          <a:xfrm>
            <a:off x="1904999" y="2009775"/>
            <a:ext cx="2465091"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Break up of month with most sales</a:t>
            </a:r>
            <a:endParaRPr lang="en-US" sz="2400" dirty="0"/>
          </a:p>
        </p:txBody>
      </p:sp>
      <p:sp>
        <p:nvSpPr>
          <p:cNvPr id="5" name="Text 2"/>
          <p:cNvSpPr/>
          <p:nvPr/>
        </p:nvSpPr>
        <p:spPr>
          <a:xfrm>
            <a:off x="1131592" y="2833479"/>
            <a:ext cx="1619250" cy="666750"/>
          </a:xfrm>
          <a:prstGeom prst="rect">
            <a:avLst/>
          </a:prstGeom>
          <a:noFill/>
          <a:ln/>
        </p:spPr>
        <p:txBody>
          <a:bodyPr wrap="square" lIns="0" tIns="0" rIns="0" bIns="0" rtlCol="0" anchor="t"/>
          <a:lstStyle/>
          <a:p>
            <a:pPr algn="l">
              <a:lnSpc>
                <a:spcPts val="1313"/>
              </a:lnSpc>
            </a:pPr>
            <a:r>
              <a:rPr lang="en-US" sz="2000" b="0" kern="0" spc="12" dirty="0">
                <a:solidFill>
                  <a:srgbClr val="050631"/>
                </a:solidFill>
                <a:latin typeface="Helmet" pitchFamily="34" charset="0"/>
                <a:ea typeface="Helmet" pitchFamily="34" charset="-122"/>
                <a:cs typeface="Helmet" pitchFamily="34" charset="-120"/>
              </a:rPr>
              <a:t>FEBRUARY</a:t>
            </a:r>
            <a:endParaRPr lang="en-US" dirty="0"/>
          </a:p>
        </p:txBody>
      </p:sp>
      <p:sp>
        <p:nvSpPr>
          <p:cNvPr id="6" name="Text 3"/>
          <p:cNvSpPr/>
          <p:nvPr/>
        </p:nvSpPr>
        <p:spPr>
          <a:xfrm>
            <a:off x="1131592" y="3202865"/>
            <a:ext cx="2641920" cy="1289000"/>
          </a:xfrm>
          <a:prstGeom prst="rect">
            <a:avLst/>
          </a:prstGeom>
          <a:noFill/>
          <a:ln/>
        </p:spPr>
        <p:txBody>
          <a:bodyPr wrap="square" lIns="0" tIns="0" rIns="0" bIns="0" rtlCol="0" anchor="t"/>
          <a:lstStyle/>
          <a:p>
            <a:pPr marL="342900" indent="-342900" algn="l">
              <a:lnSpc>
                <a:spcPts val="1313"/>
              </a:lnSpc>
              <a:buAutoNum type="arabicPeriod"/>
            </a:pPr>
            <a:endParaRPr lang="en-US" sz="1400" b="0" kern="0" spc="12" dirty="0">
              <a:solidFill>
                <a:srgbClr val="050631"/>
              </a:solidFill>
              <a:latin typeface="Helmet" pitchFamily="34" charset="0"/>
              <a:ea typeface="Helmet" pitchFamily="34" charset="-122"/>
              <a:cs typeface="Helmet" pitchFamily="34" charset="-120"/>
            </a:endParaRPr>
          </a:p>
          <a:p>
            <a:pPr algn="l">
              <a:lnSpc>
                <a:spcPts val="1313"/>
              </a:lnSpc>
            </a:pPr>
            <a:r>
              <a:rPr lang="en-US" sz="1400" b="0" kern="0" spc="12" dirty="0">
                <a:solidFill>
                  <a:srgbClr val="050631"/>
                </a:solidFill>
                <a:latin typeface="Helmet" pitchFamily="34" charset="0"/>
                <a:ea typeface="Helmet" pitchFamily="34" charset="-122"/>
                <a:cs typeface="Helmet" pitchFamily="34" charset="-120"/>
              </a:rPr>
              <a:t>Equipment</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Treadmills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Dumbbells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Bars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Fitness bands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Weights</a:t>
            </a:r>
          </a:p>
          <a:p>
            <a:pPr marL="228600" indent="-228600" algn="l">
              <a:lnSpc>
                <a:spcPts val="1313"/>
              </a:lnSpc>
              <a:buAutoNum type="arabicPeriod"/>
            </a:pPr>
            <a:endParaRPr lang="en-US" sz="1200" dirty="0"/>
          </a:p>
        </p:txBody>
      </p:sp>
      <p:sp>
        <p:nvSpPr>
          <p:cNvPr id="7" name="Shape 4"/>
          <p:cNvSpPr/>
          <p:nvPr/>
        </p:nvSpPr>
        <p:spPr>
          <a:xfrm rot="20100000">
            <a:off x="7086361" y="-94292"/>
            <a:ext cx="721684" cy="721684"/>
          </a:xfrm>
          <a:prstGeom prst="roundRect">
            <a:avLst>
              <a:gd name="adj" fmla="val -126704"/>
            </a:avLst>
          </a:prstGeom>
          <a:solidFill>
            <a:srgbClr val="FFFFFF">
              <a:alpha val="0"/>
            </a:srgbClr>
          </a:solidFill>
          <a:ln w="21167">
            <a:solidFill>
              <a:srgbClr val="F15108"/>
            </a:solidFill>
            <a:prstDash val="solid"/>
          </a:ln>
        </p:spPr>
      </p:sp>
      <p:sp>
        <p:nvSpPr>
          <p:cNvPr id="8" name="Shape 5"/>
          <p:cNvSpPr/>
          <p:nvPr/>
        </p:nvSpPr>
        <p:spPr>
          <a:xfrm>
            <a:off x="6521806" y="-298370"/>
            <a:ext cx="721684" cy="721684"/>
          </a:xfrm>
          <a:prstGeom prst="ellipse">
            <a:avLst/>
          </a:prstGeom>
          <a:solidFill>
            <a:srgbClr val="05AACF"/>
          </a:solidFill>
          <a:ln/>
        </p:spPr>
      </p:sp>
      <p:sp>
        <p:nvSpPr>
          <p:cNvPr id="9" name="Shape 6"/>
          <p:cNvSpPr/>
          <p:nvPr/>
        </p:nvSpPr>
        <p:spPr>
          <a:xfrm rot="5400000">
            <a:off x="-156318" y="4765738"/>
            <a:ext cx="486050" cy="486050"/>
          </a:xfrm>
          <a:prstGeom prst="diamond">
            <a:avLst/>
          </a:prstGeom>
          <a:solidFill>
            <a:srgbClr val="05AACF"/>
          </a:solidFill>
          <a:ln/>
        </p:spPr>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5464" y="1847634"/>
            <a:ext cx="812709" cy="812709"/>
          </a:xfrm>
          <a:prstGeom prst="rect">
            <a:avLst/>
          </a:prstGeom>
        </p:spPr>
      </p:pic>
      <p:pic>
        <p:nvPicPr>
          <p:cNvPr id="14" name="Image 1" descr="https://pitch-assets-ccb95893-de3f-4266-973c-20049231b248.s3.eu-west-1.amazonaws.com/73ffc932-1ab1-432c-b72b-e7f8052ccb3e?pitch-bytes=875330&amp;pitch-content-type=image%2Fpng"/>
          <p:cNvPicPr>
            <a:picLocks noChangeAspect="1"/>
          </p:cNvPicPr>
          <p:nvPr/>
        </p:nvPicPr>
        <p:blipFill>
          <a:blip r:embed="rId5"/>
          <a:srcRect l="25954" r="14986"/>
          <a:stretch/>
        </p:blipFill>
        <p:spPr>
          <a:xfrm>
            <a:off x="5392760" y="956491"/>
            <a:ext cx="3069966" cy="3465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463502" y="-1149710"/>
            <a:ext cx="7810052" cy="3242394"/>
          </a:xfrm>
          <a:prstGeom prst="rect">
            <a:avLst/>
          </a:prstGeom>
          <a:noFill/>
          <a:ln/>
        </p:spPr>
        <p:txBody>
          <a:bodyPr wrap="square" lIns="0" tIns="0" rIns="0" bIns="0" rtlCol="0" anchor="t"/>
          <a:lstStyle/>
          <a:p>
            <a:pPr algn="l">
              <a:lnSpc>
                <a:spcPts val="25650"/>
              </a:lnSpc>
            </a:pPr>
            <a:r>
              <a:rPr lang="en-US" sz="4800" b="1" kern="0" spc="-48" dirty="0">
                <a:solidFill>
                  <a:srgbClr val="F4EFEB"/>
                </a:solidFill>
                <a:latin typeface="Helmet" pitchFamily="34" charset="0"/>
                <a:ea typeface="Helmet" pitchFamily="34" charset="-122"/>
                <a:cs typeface="Helmet" pitchFamily="34" charset="-120"/>
              </a:rPr>
              <a:t>NEW Customer Reach-out </a:t>
            </a:r>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extLst>
      <p:ext uri="{BB962C8B-B14F-4D97-AF65-F5344CB8AC3E}">
        <p14:creationId xmlns:p14="http://schemas.microsoft.com/office/powerpoint/2010/main" val="1022982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58183" y="793815"/>
            <a:ext cx="6239435" cy="2080469"/>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Door to door campaign</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tretch>
            <a:fillRect/>
          </a:stretch>
        </p:blipFill>
        <p:spPr>
          <a:xfrm rot="20128930">
            <a:off x="4990084" y="10131"/>
            <a:ext cx="2573587" cy="3330524"/>
          </a:xfrm>
          <a:prstGeom prst="rect">
            <a:avLst/>
          </a:prstGeom>
        </p:spPr>
      </p:pic>
    </p:spTree>
    <p:extLst>
      <p:ext uri="{BB962C8B-B14F-4D97-AF65-F5344CB8AC3E}">
        <p14:creationId xmlns:p14="http://schemas.microsoft.com/office/powerpoint/2010/main" val="379389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796065" y="793815"/>
            <a:ext cx="5701553" cy="1895597"/>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Fresh catalogue</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rcRect/>
          <a:stretch/>
        </p:blipFill>
        <p:spPr>
          <a:xfrm>
            <a:off x="3417726" y="1"/>
            <a:ext cx="5726274" cy="3701630"/>
          </a:xfrm>
          <a:prstGeom prst="rect">
            <a:avLst/>
          </a:prstGeom>
        </p:spPr>
      </p:pic>
    </p:spTree>
    <p:extLst>
      <p:ext uri="{BB962C8B-B14F-4D97-AF65-F5344CB8AC3E}">
        <p14:creationId xmlns:p14="http://schemas.microsoft.com/office/powerpoint/2010/main" val="2262243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4">
    <p:bg>
      <p:bgPr>
        <a:solidFill>
          <a:srgbClr val="F4EFEB"/>
        </a:solidFill>
        <a:effectLst/>
      </p:bgPr>
    </p:bg>
    <p:spTree>
      <p:nvGrpSpPr>
        <p:cNvPr id="1" name=""/>
        <p:cNvGrpSpPr/>
        <p:nvPr/>
      </p:nvGrpSpPr>
      <p:grpSpPr>
        <a:xfrm>
          <a:off x="0" y="0"/>
          <a:ext cx="0" cy="0"/>
          <a:chOff x="0" y="0"/>
          <a:chExt cx="0" cy="0"/>
        </a:xfrm>
      </p:grpSpPr>
      <p:sp>
        <p:nvSpPr>
          <p:cNvPr id="5" name="Text 1"/>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6" name="Text 2"/>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
        <p:nvSpPr>
          <p:cNvPr id="7" name="Text 3"/>
          <p:cNvSpPr/>
          <p:nvPr/>
        </p:nvSpPr>
        <p:spPr>
          <a:xfrm>
            <a:off x="5319882"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5079608" y="4343384"/>
            <a:ext cx="105533" cy="91407"/>
          </a:xfrm>
          <a:prstGeom prst="triangle">
            <a:avLst/>
          </a:prstGeom>
          <a:solidFill>
            <a:srgbClr val="7E36E2"/>
          </a:solidFill>
          <a:ln/>
        </p:spPr>
      </p:sp>
      <p:sp>
        <p:nvSpPr>
          <p:cNvPr id="9" name="Shape 5"/>
          <p:cNvSpPr/>
          <p:nvPr/>
        </p:nvSpPr>
        <p:spPr>
          <a:xfrm rot="10800000">
            <a:off x="5079608" y="4434900"/>
            <a:ext cx="105533" cy="91407"/>
          </a:xfrm>
          <a:prstGeom prst="triangle">
            <a:avLst/>
          </a:prstGeom>
          <a:solidFill>
            <a:srgbClr val="7E36E2"/>
          </a:solidFill>
          <a:ln/>
        </p:spPr>
      </p:sp>
      <p:sp>
        <p:nvSpPr>
          <p:cNvPr id="10" name="Shape 6"/>
          <p:cNvSpPr/>
          <p:nvPr/>
        </p:nvSpPr>
        <p:spPr>
          <a:xfrm rot="5400000">
            <a:off x="5125716" y="4392985"/>
            <a:ext cx="105533" cy="91407"/>
          </a:xfrm>
          <a:prstGeom prst="triangle">
            <a:avLst/>
          </a:prstGeom>
          <a:solidFill>
            <a:srgbClr val="7E36E2"/>
          </a:solidFill>
          <a:ln/>
        </p:spPr>
      </p:sp>
      <p:sp>
        <p:nvSpPr>
          <p:cNvPr id="11" name="Text 7"/>
          <p:cNvSpPr/>
          <p:nvPr/>
        </p:nvSpPr>
        <p:spPr>
          <a:xfrm rot="16200000">
            <a:off x="5034200"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5045020" y="1525836"/>
            <a:ext cx="3654475" cy="66675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4" name="Text 10"/>
          <p:cNvSpPr/>
          <p:nvPr/>
        </p:nvSpPr>
        <p:spPr>
          <a:xfrm>
            <a:off x="5319882" y="4361419"/>
            <a:ext cx="1375842"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5" name="Shape 11"/>
          <p:cNvSpPr/>
          <p:nvPr/>
        </p:nvSpPr>
        <p:spPr>
          <a:xfrm>
            <a:off x="5044863" y="4073666"/>
            <a:ext cx="3634002"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5046185" y="2747599"/>
            <a:ext cx="3653284" cy="666750"/>
          </a:xfrm>
          <a:prstGeom prst="rect">
            <a:avLst/>
          </a:prstGeom>
          <a:noFill/>
          <a:ln/>
        </p:spPr>
        <p:txBody>
          <a:bodyPr wrap="square" lIns="0" tIns="0" rIns="0" bIns="0" rtlCol="0" anchor="t"/>
          <a:lstStyle/>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Personalized recommendations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Seamless payment process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Exclusive discounts and offers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Contactless payment options</a:t>
            </a:r>
            <a:endParaRPr lang="en-US" sz="1050" dirty="0"/>
          </a:p>
        </p:txBody>
      </p:sp>
      <p:pic>
        <p:nvPicPr>
          <p:cNvPr id="20" name="Picture 19">
            <a:extLst>
              <a:ext uri="{FF2B5EF4-FFF2-40B4-BE49-F238E27FC236}">
                <a16:creationId xmlns:a16="http://schemas.microsoft.com/office/drawing/2014/main" id="{05E5147D-C627-2F3C-C614-06658B68539B}"/>
              </a:ext>
            </a:extLst>
          </p:cNvPr>
          <p:cNvPicPr>
            <a:picLocks noChangeAspect="1"/>
          </p:cNvPicPr>
          <p:nvPr/>
        </p:nvPicPr>
        <p:blipFill>
          <a:blip r:embed="rId3"/>
          <a:stretch>
            <a:fillRect/>
          </a:stretch>
        </p:blipFill>
        <p:spPr>
          <a:xfrm>
            <a:off x="976745" y="1435418"/>
            <a:ext cx="3160779" cy="316077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5">
    <p:bg>
      <p:bgPr>
        <a:solidFill>
          <a:srgbClr val="F4EFEB"/>
        </a:solidFill>
        <a:effectLst/>
      </p:bgPr>
    </p:bg>
    <p:spTree>
      <p:nvGrpSpPr>
        <p:cNvPr id="1" name=""/>
        <p:cNvGrpSpPr/>
        <p:nvPr/>
      </p:nvGrpSpPr>
      <p:grpSpPr>
        <a:xfrm>
          <a:off x="0" y="0"/>
          <a:ext cx="0" cy="0"/>
          <a:chOff x="0" y="0"/>
          <a:chExt cx="0" cy="0"/>
        </a:xfrm>
      </p:grpSpPr>
      <p:sp>
        <p:nvSpPr>
          <p:cNvPr id="7" name="Text 3"/>
          <p:cNvSpPr/>
          <p:nvPr/>
        </p:nvSpPr>
        <p:spPr>
          <a:xfrm>
            <a:off x="3231504"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2991231" y="4343384"/>
            <a:ext cx="105533" cy="91407"/>
          </a:xfrm>
          <a:prstGeom prst="triangle">
            <a:avLst/>
          </a:prstGeom>
          <a:solidFill>
            <a:srgbClr val="7E36E2"/>
          </a:solidFill>
          <a:ln/>
        </p:spPr>
      </p:sp>
      <p:sp>
        <p:nvSpPr>
          <p:cNvPr id="9" name="Shape 5"/>
          <p:cNvSpPr/>
          <p:nvPr/>
        </p:nvSpPr>
        <p:spPr>
          <a:xfrm rot="10800000">
            <a:off x="2991231" y="4434900"/>
            <a:ext cx="105533" cy="91407"/>
          </a:xfrm>
          <a:prstGeom prst="triangle">
            <a:avLst/>
          </a:prstGeom>
          <a:solidFill>
            <a:srgbClr val="7E36E2"/>
          </a:solidFill>
          <a:ln/>
        </p:spPr>
      </p:sp>
      <p:sp>
        <p:nvSpPr>
          <p:cNvPr id="10" name="Shape 6"/>
          <p:cNvSpPr/>
          <p:nvPr/>
        </p:nvSpPr>
        <p:spPr>
          <a:xfrm rot="5400000">
            <a:off x="3037339" y="4392985"/>
            <a:ext cx="105533" cy="91407"/>
          </a:xfrm>
          <a:prstGeom prst="triangle">
            <a:avLst/>
          </a:prstGeom>
          <a:solidFill>
            <a:srgbClr val="7E36E2"/>
          </a:solidFill>
          <a:ln/>
        </p:spPr>
      </p:sp>
      <p:sp>
        <p:nvSpPr>
          <p:cNvPr id="11" name="Text 7"/>
          <p:cNvSpPr/>
          <p:nvPr/>
        </p:nvSpPr>
        <p:spPr>
          <a:xfrm rot="16200000">
            <a:off x="2945823"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3135810" y="1229953"/>
            <a:ext cx="5278584" cy="57150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3" name="Text 9"/>
          <p:cNvSpPr/>
          <p:nvPr/>
        </p:nvSpPr>
        <p:spPr>
          <a:xfrm>
            <a:off x="3231504" y="4361419"/>
            <a:ext cx="1375693"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4" name="Shape 10"/>
          <p:cNvSpPr/>
          <p:nvPr/>
        </p:nvSpPr>
        <p:spPr>
          <a:xfrm>
            <a:off x="2955912" y="4073666"/>
            <a:ext cx="5722617"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3135809" y="2769330"/>
            <a:ext cx="1576262" cy="83343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Our your shopping history and preferences to offer real-time, hyper-personalized product recommendations. </a:t>
            </a:r>
            <a:endParaRPr lang="en-US" sz="1050" dirty="0"/>
          </a:p>
        </p:txBody>
      </p:sp>
      <p:sp>
        <p:nvSpPr>
          <p:cNvPr id="17" name="Text 13"/>
          <p:cNvSpPr/>
          <p:nvPr/>
        </p:nvSpPr>
        <p:spPr>
          <a:xfrm>
            <a:off x="3231503" y="2377491"/>
            <a:ext cx="1480567"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Personalized Recommendations</a:t>
            </a:r>
            <a:endParaRPr lang="en-US" sz="1050" dirty="0"/>
          </a:p>
        </p:txBody>
      </p:sp>
      <p:sp>
        <p:nvSpPr>
          <p:cNvPr id="18" name="Text 14"/>
          <p:cNvSpPr/>
          <p:nvPr/>
        </p:nvSpPr>
        <p:spPr>
          <a:xfrm>
            <a:off x="4934063" y="2769330"/>
            <a:ext cx="1755428"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Enjoy special discounts, offers, and loyalty rewards tailored to your preferences. </a:t>
            </a:r>
            <a:endParaRPr lang="en-US" sz="1050" dirty="0"/>
          </a:p>
        </p:txBody>
      </p:sp>
      <p:sp>
        <p:nvSpPr>
          <p:cNvPr id="19" name="Text 15"/>
          <p:cNvSpPr/>
          <p:nvPr/>
        </p:nvSpPr>
        <p:spPr>
          <a:xfrm>
            <a:off x="4934063"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Exclusive Discounts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and Offers</a:t>
            </a:r>
            <a:endParaRPr lang="en-US" sz="1050" dirty="0"/>
          </a:p>
        </p:txBody>
      </p:sp>
      <p:sp>
        <p:nvSpPr>
          <p:cNvPr id="20" name="Text 16"/>
          <p:cNvSpPr/>
          <p:nvPr/>
        </p:nvSpPr>
        <p:spPr>
          <a:xfrm>
            <a:off x="6916039" y="2769330"/>
            <a:ext cx="175542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We support a variety of contactless payment methods, including digital wallets.</a:t>
            </a:r>
            <a:endParaRPr lang="en-US" sz="1050" dirty="0"/>
          </a:p>
        </p:txBody>
      </p:sp>
      <p:sp>
        <p:nvSpPr>
          <p:cNvPr id="21" name="Text 17"/>
          <p:cNvSpPr/>
          <p:nvPr/>
        </p:nvSpPr>
        <p:spPr>
          <a:xfrm>
            <a:off x="6916039"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Contactless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Payment Options</a:t>
            </a:r>
            <a:endParaRPr lang="en-US" sz="1050" dirty="0"/>
          </a:p>
        </p:txBody>
      </p:sp>
      <p:sp>
        <p:nvSpPr>
          <p:cNvPr id="2" name="Text 1">
            <a:extLst>
              <a:ext uri="{FF2B5EF4-FFF2-40B4-BE49-F238E27FC236}">
                <a16:creationId xmlns:a16="http://schemas.microsoft.com/office/drawing/2014/main" id="{2130BC4C-6331-EA26-54BB-CF5330452D4F}"/>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3" name="Text 2">
            <a:extLst>
              <a:ext uri="{FF2B5EF4-FFF2-40B4-BE49-F238E27FC236}">
                <a16:creationId xmlns:a16="http://schemas.microsoft.com/office/drawing/2014/main" id="{5D544C4E-FC39-0B6E-F41C-36FDF15D0139}"/>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pic>
        <p:nvPicPr>
          <p:cNvPr id="27" name="Picture 26">
            <a:extLst>
              <a:ext uri="{FF2B5EF4-FFF2-40B4-BE49-F238E27FC236}">
                <a16:creationId xmlns:a16="http://schemas.microsoft.com/office/drawing/2014/main" id="{4BBB704E-8DF9-AFC1-C6D9-569E48EBCAB8}"/>
              </a:ext>
            </a:extLst>
          </p:cNvPr>
          <p:cNvPicPr>
            <a:picLocks noChangeAspect="1"/>
          </p:cNvPicPr>
          <p:nvPr/>
        </p:nvPicPr>
        <p:blipFill>
          <a:blip r:embed="rId3"/>
          <a:stretch>
            <a:fillRect/>
          </a:stretch>
        </p:blipFill>
        <p:spPr>
          <a:xfrm>
            <a:off x="203199" y="1607673"/>
            <a:ext cx="2612737" cy="26127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6">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795911" y="1188070"/>
            <a:ext cx="3441093" cy="2734953"/>
          </a:xfrm>
          <a:prstGeom prst="roundRect">
            <a:avLst>
              <a:gd name="adj" fmla="val 8493"/>
            </a:avLst>
          </a:prstGeom>
          <a:solidFill>
            <a:srgbClr val="050631"/>
          </a:solidFill>
          <a:ln/>
        </p:spPr>
        <p:txBody>
          <a:bodyPr wrap="square" lIns="191172" tIns="322876" rIns="191172" bIns="322876" rtlCol="0" anchor="t"/>
          <a:lstStyle/>
          <a:p>
            <a:pPr algn="ctr">
              <a:lnSpc>
                <a:spcPts val="1313"/>
              </a:lnSpc>
            </a:pPr>
            <a:r>
              <a:rPr lang="en-US" sz="1100" b="1" kern="0" spc="12" dirty="0">
                <a:solidFill>
                  <a:srgbClr val="F4B60C"/>
                </a:solidFill>
              </a:rPr>
              <a:t>VISUAL DESCRIPTION</a:t>
            </a:r>
            <a:endParaRPr lang="en-US" sz="1050" dirty="0"/>
          </a:p>
        </p:txBody>
      </p:sp>
      <p:sp>
        <p:nvSpPr>
          <p:cNvPr id="4" name="Text 1"/>
          <p:cNvSpPr/>
          <p:nvPr/>
        </p:nvSpPr>
        <p:spPr>
          <a:xfrm>
            <a:off x="4847408" y="951815"/>
            <a:ext cx="3280855" cy="3241158"/>
          </a:xfrm>
          <a:prstGeom prst="roundRect">
            <a:avLst>
              <a:gd name="adj" fmla="val 45551"/>
            </a:avLst>
          </a:prstGeom>
          <a:solidFill>
            <a:srgbClr val="7E36E2"/>
          </a:solidFill>
          <a:ln/>
        </p:spPr>
        <p:txBody>
          <a:bodyPr wrap="square" lIns="182270" tIns="382637" rIns="182270" bIns="382637" rtlCol="0" anchor="t"/>
          <a:lstStyle/>
          <a:p>
            <a:pPr algn="ctr">
              <a:lnSpc>
                <a:spcPts val="1313"/>
              </a:lnSpc>
            </a:pPr>
            <a:endParaRPr lang="en-US" sz="1050" dirty="0"/>
          </a:p>
          <a:p>
            <a:pPr algn="ctr">
              <a:lnSpc>
                <a:spcPts val="1313"/>
              </a:lnSpc>
            </a:pPr>
            <a:r>
              <a:rPr lang="en-US" sz="1100" b="1" kern="0" spc="12" dirty="0">
                <a:solidFill>
                  <a:srgbClr val="F4B60C"/>
                </a:solidFill>
              </a:rPr>
              <a:t>CUSTOMIZATION</a:t>
            </a:r>
            <a:endParaRPr lang="en-US" sz="1050" dirty="0"/>
          </a:p>
        </p:txBody>
      </p:sp>
      <p:sp>
        <p:nvSpPr>
          <p:cNvPr id="5" name="Text 2"/>
          <p:cNvSpPr/>
          <p:nvPr/>
        </p:nvSpPr>
        <p:spPr>
          <a:xfrm>
            <a:off x="969869" y="2043764"/>
            <a:ext cx="3096290" cy="1673866"/>
          </a:xfrm>
          <a:prstGeom prst="roundRect">
            <a:avLst>
              <a:gd name="adj" fmla="val 8000"/>
            </a:avLst>
          </a:prstGeom>
          <a:solidFill>
            <a:srgbClr val="FFFFFF">
              <a:alpha val="0"/>
            </a:srgbClr>
          </a:solidFill>
          <a:ln/>
        </p:spPr>
        <p:txBody>
          <a:bodyPr wrap="square" lIns="172016" tIns="197609" rIns="172016" bIns="197609" rtlCol="0" anchor="t"/>
          <a:lstStyle/>
          <a:p>
            <a:pPr algn="ctr">
              <a:lnSpc>
                <a:spcPts val="1313"/>
              </a:lnSpc>
            </a:pPr>
            <a:r>
              <a:rPr lang="en-US" sz="1100" kern="0" spc="12" dirty="0">
                <a:solidFill>
                  <a:srgbClr val="F4EFEB"/>
                </a:solidFill>
              </a:rPr>
              <a:t>Description or visual of notable new products / services, features, and improvements from the past year. </a:t>
            </a:r>
            <a:endParaRPr lang="en-US" sz="1050" dirty="0"/>
          </a:p>
        </p:txBody>
      </p:sp>
      <p:sp>
        <p:nvSpPr>
          <p:cNvPr id="6" name="Text 3"/>
          <p:cNvSpPr/>
          <p:nvPr/>
        </p:nvSpPr>
        <p:spPr>
          <a:xfrm>
            <a:off x="5040032" y="2043764"/>
            <a:ext cx="2901773" cy="1331833"/>
          </a:xfrm>
          <a:prstGeom prst="roundRect">
            <a:avLst>
              <a:gd name="adj" fmla="val 8000"/>
            </a:avLst>
          </a:prstGeom>
          <a:solidFill>
            <a:srgbClr val="FFFFFF">
              <a:alpha val="0"/>
            </a:srgbClr>
          </a:solidFill>
          <a:ln/>
        </p:spPr>
        <p:txBody>
          <a:bodyPr wrap="square" lIns="161210" tIns="157230" rIns="161210" bIns="157230" rtlCol="0" anchor="t"/>
          <a:lstStyle/>
          <a:p>
            <a:pPr algn="ctr">
              <a:lnSpc>
                <a:spcPts val="1313"/>
              </a:lnSpc>
            </a:pPr>
            <a:r>
              <a:rPr lang="en-US" sz="1100" kern="0" spc="12" dirty="0">
                <a:solidFill>
                  <a:srgbClr val="F4EFEB"/>
                </a:solidFill>
              </a:rPr>
              <a:t>Customizable metal thickness, size,</a:t>
            </a:r>
          </a:p>
          <a:p>
            <a:pPr algn="ctr">
              <a:lnSpc>
                <a:spcPts val="1313"/>
              </a:lnSpc>
            </a:pPr>
            <a:r>
              <a:rPr lang="en-US" sz="1100" kern="0" spc="12" dirty="0">
                <a:solidFill>
                  <a:srgbClr val="F4EFEB"/>
                </a:solidFill>
              </a:rPr>
              <a:t>weight </a:t>
            </a:r>
            <a:endParaRPr lang="en-US" sz="1050" dirty="0"/>
          </a:p>
        </p:txBody>
      </p:sp>
      <p:sp>
        <p:nvSpPr>
          <p:cNvPr id="7" name="Text 4"/>
          <p:cNvSpPr/>
          <p:nvPr/>
        </p:nvSpPr>
        <p:spPr>
          <a:xfrm>
            <a:off x="1086107" y="4425567"/>
            <a:ext cx="3108052"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8" name="Shape 5"/>
          <p:cNvSpPr/>
          <p:nvPr/>
        </p:nvSpPr>
        <p:spPr>
          <a:xfrm>
            <a:off x="1009768" y="4122430"/>
            <a:ext cx="105533" cy="91407"/>
          </a:xfrm>
          <a:prstGeom prst="triangle">
            <a:avLst/>
          </a:prstGeom>
          <a:solidFill>
            <a:srgbClr val="050631"/>
          </a:solidFill>
          <a:ln/>
        </p:spPr>
      </p:sp>
      <p:sp>
        <p:nvSpPr>
          <p:cNvPr id="9" name="Shape 6"/>
          <p:cNvSpPr/>
          <p:nvPr/>
        </p:nvSpPr>
        <p:spPr>
          <a:xfrm rot="10800000">
            <a:off x="1009768" y="4213946"/>
            <a:ext cx="105533" cy="91407"/>
          </a:xfrm>
          <a:prstGeom prst="triangle">
            <a:avLst/>
          </a:prstGeom>
          <a:solidFill>
            <a:srgbClr val="050631"/>
          </a:solidFill>
          <a:ln/>
        </p:spPr>
      </p:sp>
      <p:sp>
        <p:nvSpPr>
          <p:cNvPr id="10" name="Shape 7"/>
          <p:cNvSpPr/>
          <p:nvPr/>
        </p:nvSpPr>
        <p:spPr>
          <a:xfrm rot="5400000">
            <a:off x="1055875" y="4172030"/>
            <a:ext cx="105533" cy="91407"/>
          </a:xfrm>
          <a:prstGeom prst="triangle">
            <a:avLst/>
          </a:prstGeom>
          <a:solidFill>
            <a:srgbClr val="050631"/>
          </a:solidFill>
          <a:ln/>
        </p:spPr>
      </p:sp>
      <p:sp>
        <p:nvSpPr>
          <p:cNvPr id="11" name="Text 8"/>
          <p:cNvSpPr/>
          <p:nvPr/>
        </p:nvSpPr>
        <p:spPr>
          <a:xfrm rot="16200000">
            <a:off x="964359" y="4172030"/>
            <a:ext cx="105533" cy="91407"/>
          </a:xfrm>
          <a:prstGeom prst="triangle">
            <a:avLst/>
          </a:prstGeom>
          <a:solidFill>
            <a:srgbClr val="050631"/>
          </a:solidFill>
          <a:ln/>
        </p:spPr>
        <p:txBody>
          <a:bodyPr wrap="square" lIns="5863" tIns="10791" rIns="5863" bIns="10791" rtlCol="0" anchor="ctr"/>
          <a:lstStyle/>
          <a:p>
            <a:pPr algn="ctr">
              <a:lnSpc>
                <a:spcPts val="1313"/>
              </a:lnSpc>
            </a:pPr>
            <a:endParaRPr lang="en-US" sz="1050" dirty="0"/>
          </a:p>
        </p:txBody>
      </p:sp>
      <p:sp>
        <p:nvSpPr>
          <p:cNvPr id="12" name="Text 9"/>
          <p:cNvSpPr/>
          <p:nvPr/>
        </p:nvSpPr>
        <p:spPr>
          <a:xfrm>
            <a:off x="5272572" y="4425725"/>
            <a:ext cx="2855491"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13" name="Shape 10"/>
          <p:cNvSpPr/>
          <p:nvPr/>
        </p:nvSpPr>
        <p:spPr>
          <a:xfrm>
            <a:off x="5077723" y="4122588"/>
            <a:ext cx="105533" cy="91407"/>
          </a:xfrm>
          <a:prstGeom prst="triangle">
            <a:avLst/>
          </a:prstGeom>
          <a:solidFill>
            <a:srgbClr val="7E36E2"/>
          </a:solidFill>
          <a:ln/>
        </p:spPr>
      </p:sp>
      <p:sp>
        <p:nvSpPr>
          <p:cNvPr id="14" name="Shape 11"/>
          <p:cNvSpPr/>
          <p:nvPr/>
        </p:nvSpPr>
        <p:spPr>
          <a:xfrm rot="10800000">
            <a:off x="5077723" y="4214104"/>
            <a:ext cx="105533" cy="91407"/>
          </a:xfrm>
          <a:prstGeom prst="triangle">
            <a:avLst/>
          </a:prstGeom>
          <a:solidFill>
            <a:srgbClr val="7E36E2"/>
          </a:solidFill>
          <a:ln/>
        </p:spPr>
      </p:sp>
      <p:sp>
        <p:nvSpPr>
          <p:cNvPr id="15" name="Shape 12"/>
          <p:cNvSpPr/>
          <p:nvPr/>
        </p:nvSpPr>
        <p:spPr>
          <a:xfrm rot="5400000">
            <a:off x="5123830" y="4172188"/>
            <a:ext cx="105533" cy="91407"/>
          </a:xfrm>
          <a:prstGeom prst="triangle">
            <a:avLst/>
          </a:prstGeom>
          <a:solidFill>
            <a:srgbClr val="7E36E2"/>
          </a:solidFill>
          <a:ln/>
        </p:spPr>
      </p:sp>
      <p:sp>
        <p:nvSpPr>
          <p:cNvPr id="16" name="Shape 13"/>
          <p:cNvSpPr/>
          <p:nvPr/>
        </p:nvSpPr>
        <p:spPr>
          <a:xfrm rot="16200000">
            <a:off x="5032314" y="4172188"/>
            <a:ext cx="105533" cy="91407"/>
          </a:xfrm>
          <a:prstGeom prst="triangle">
            <a:avLst/>
          </a:prstGeom>
          <a:solidFill>
            <a:srgbClr val="7E36E2"/>
          </a:solidFill>
          <a:ln/>
        </p:spPr>
      </p:sp>
      <p:sp>
        <p:nvSpPr>
          <p:cNvPr id="2" name="Text 1">
            <a:extLst>
              <a:ext uri="{FF2B5EF4-FFF2-40B4-BE49-F238E27FC236}">
                <a16:creationId xmlns:a16="http://schemas.microsoft.com/office/drawing/2014/main" id="{FA418F66-F94D-656B-8841-F312CF2E72E6}"/>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1" name="Text 2">
            <a:extLst>
              <a:ext uri="{FF2B5EF4-FFF2-40B4-BE49-F238E27FC236}">
                <a16:creationId xmlns:a16="http://schemas.microsoft.com/office/drawing/2014/main" id="{1970ABA0-51F6-E8A5-50E1-2D8E9005CD52}"/>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
        <p:nvSpPr>
          <p:cNvPr id="2" name="TextBox 1">
            <a:extLst>
              <a:ext uri="{FF2B5EF4-FFF2-40B4-BE49-F238E27FC236}">
                <a16:creationId xmlns:a16="http://schemas.microsoft.com/office/drawing/2014/main" id="{8F6E53AF-3797-EBF7-E001-C07593D0E4D1}"/>
              </a:ext>
            </a:extLst>
          </p:cNvPr>
          <p:cNvSpPr txBox="1"/>
          <p:nvPr/>
        </p:nvSpPr>
        <p:spPr>
          <a:xfrm>
            <a:off x="2388032" y="1978606"/>
            <a:ext cx="4998027" cy="707886"/>
          </a:xfrm>
          <a:prstGeom prst="rect">
            <a:avLst/>
          </a:prstGeom>
          <a:noFill/>
        </p:spPr>
        <p:txBody>
          <a:bodyPr wrap="square" rtlCol="0">
            <a:spAutoFit/>
          </a:bodyPr>
          <a:lstStyle/>
          <a:p>
            <a:r>
              <a:rPr lang="en-US" sz="4000" b="1" dirty="0">
                <a:solidFill>
                  <a:schemeClr val="bg1"/>
                </a:solidFill>
                <a:latin typeface="Helmet"/>
              </a:rPr>
              <a:t>Customer Reviews</a:t>
            </a:r>
          </a:p>
        </p:txBody>
      </p:sp>
    </p:spTree>
    <p:extLst>
      <p:ext uri="{BB962C8B-B14F-4D97-AF65-F5344CB8AC3E}">
        <p14:creationId xmlns:p14="http://schemas.microsoft.com/office/powerpoint/2010/main" val="3898403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‘Like the option of customizing the fitness bench. Can add leg curl and bicep curl, which is great.’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Salman</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75184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‘Quality of the dumbbells is the best.’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Pavan</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165375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a:off x="1455006" y="-99815"/>
            <a:ext cx="227558" cy="227558"/>
          </a:xfrm>
          <a:prstGeom prst="ellipse">
            <a:avLst/>
          </a:prstGeom>
          <a:solidFill>
            <a:srgbClr val="F5016A"/>
          </a:solidFill>
          <a:ln/>
        </p:spPr>
      </p:sp>
      <p:sp>
        <p:nvSpPr>
          <p:cNvPr id="4" name="Shape 1"/>
          <p:cNvSpPr/>
          <p:nvPr/>
        </p:nvSpPr>
        <p:spPr>
          <a:xfrm rot="20700000">
            <a:off x="712387" y="3785400"/>
            <a:ext cx="701539" cy="607632"/>
          </a:xfrm>
          <a:prstGeom prst="triangle">
            <a:avLst/>
          </a:prstGeom>
          <a:solidFill>
            <a:srgbClr val="F5016A"/>
          </a:solidFill>
          <a:ln/>
        </p:spPr>
      </p:sp>
      <p:sp>
        <p:nvSpPr>
          <p:cNvPr id="5" name="Shape 2"/>
          <p:cNvSpPr/>
          <p:nvPr/>
        </p:nvSpPr>
        <p:spPr>
          <a:xfrm rot="20100000">
            <a:off x="7744669" y="925013"/>
            <a:ext cx="501281" cy="501281"/>
          </a:xfrm>
          <a:prstGeom prst="roundRect">
            <a:avLst>
              <a:gd name="adj" fmla="val -182413"/>
            </a:avLst>
          </a:prstGeom>
          <a:solidFill>
            <a:srgbClr val="FFFFFF">
              <a:alpha val="0"/>
            </a:srgbClr>
          </a:solidFill>
          <a:ln w="42333">
            <a:solidFill>
              <a:srgbClr val="7E36E2"/>
            </a:solidFill>
            <a:prstDash val="solid"/>
          </a:ln>
        </p:spPr>
      </p:sp>
      <p:sp>
        <p:nvSpPr>
          <p:cNvPr id="6" name="Shape 3"/>
          <p:cNvSpPr/>
          <p:nvPr/>
        </p:nvSpPr>
        <p:spPr>
          <a:xfrm>
            <a:off x="8091995" y="238143"/>
            <a:ext cx="1047750" cy="1047750"/>
          </a:xfrm>
          <a:prstGeom prst="diamond">
            <a:avLst/>
          </a:prstGeom>
          <a:solidFill>
            <a:srgbClr val="05AACF"/>
          </a:solidFill>
          <a:ln/>
        </p:spPr>
      </p:sp>
      <p:sp>
        <p:nvSpPr>
          <p:cNvPr id="7" name="Shape 4"/>
          <p:cNvSpPr/>
          <p:nvPr/>
        </p:nvSpPr>
        <p:spPr>
          <a:xfrm rot="20400000">
            <a:off x="148393" y="4298028"/>
            <a:ext cx="1047750" cy="1047750"/>
          </a:xfrm>
          <a:prstGeom prst="diamond">
            <a:avLst/>
          </a:prstGeom>
          <a:solidFill>
            <a:srgbClr val="7E36E2"/>
          </a:solidFill>
          <a:ln/>
        </p:spPr>
      </p:sp>
      <p:sp>
        <p:nvSpPr>
          <p:cNvPr id="8" name="Shape 5"/>
          <p:cNvSpPr/>
          <p:nvPr/>
        </p:nvSpPr>
        <p:spPr>
          <a:xfrm>
            <a:off x="7163106" y="-98179"/>
            <a:ext cx="1047750" cy="1047750"/>
          </a:xfrm>
          <a:prstGeom prst="ellipse">
            <a:avLst/>
          </a:prstGeom>
          <a:solidFill>
            <a:srgbClr val="F15108"/>
          </a:solidFill>
          <a:ln/>
        </p:spPr>
      </p:sp>
      <p:sp>
        <p:nvSpPr>
          <p:cNvPr id="9" name="Shape 6"/>
          <p:cNvSpPr/>
          <p:nvPr/>
        </p:nvSpPr>
        <p:spPr>
          <a:xfrm>
            <a:off x="-235975" y="3116898"/>
            <a:ext cx="1211907" cy="1211907"/>
          </a:xfrm>
          <a:prstGeom prst="ellipse">
            <a:avLst/>
          </a:prstGeom>
          <a:solidFill>
            <a:srgbClr val="E5E7F0">
              <a:alpha val="0"/>
            </a:srgbClr>
          </a:solidFill>
          <a:ln w="42333">
            <a:solidFill>
              <a:srgbClr val="05AACF"/>
            </a:solidFill>
            <a:prstDash val="solid"/>
          </a:ln>
        </p:spPr>
      </p:sp>
      <p:sp>
        <p:nvSpPr>
          <p:cNvPr id="10" name="Text 7"/>
          <p:cNvSpPr/>
          <p:nvPr/>
        </p:nvSpPr>
        <p:spPr>
          <a:xfrm rot="1200000">
            <a:off x="997239" y="2687857"/>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sp>
        <p:nvSpPr>
          <p:cNvPr id="11" name="Text 8"/>
          <p:cNvSpPr/>
          <p:nvPr/>
        </p:nvSpPr>
        <p:spPr>
          <a:xfrm rot="1200000">
            <a:off x="-171027" y="304634"/>
            <a:ext cx="486050" cy="486050"/>
          </a:xfrm>
          <a:prstGeom prst="diamond">
            <a:avLst/>
          </a:prstGeom>
          <a:solidFill>
            <a:srgbClr val="05AACF"/>
          </a:solidFill>
          <a:ln/>
        </p:spPr>
        <p:txBody>
          <a:bodyPr wrap="square" lIns="27003" tIns="57381" rIns="27003" bIns="57381" rtlCol="0" anchor="ctr"/>
          <a:lstStyle/>
          <a:p>
            <a:pPr algn="ctr">
              <a:lnSpc>
                <a:spcPts val="1313"/>
              </a:lnSpc>
            </a:pPr>
            <a:endParaRPr lang="en-US" sz="1050" dirty="0"/>
          </a:p>
        </p:txBody>
      </p:sp>
      <p:sp>
        <p:nvSpPr>
          <p:cNvPr id="12" name="Shape 9"/>
          <p:cNvSpPr/>
          <p:nvPr/>
        </p:nvSpPr>
        <p:spPr>
          <a:xfrm rot="1500000">
            <a:off x="8016155" y="4696517"/>
            <a:ext cx="775920" cy="775920"/>
          </a:xfrm>
          <a:prstGeom prst="roundRect">
            <a:avLst>
              <a:gd name="adj" fmla="val -117847"/>
            </a:avLst>
          </a:prstGeom>
          <a:solidFill>
            <a:srgbClr val="FFFFFF">
              <a:alpha val="0"/>
            </a:srgbClr>
          </a:solidFill>
          <a:ln w="42333">
            <a:solidFill>
              <a:srgbClr val="F15108"/>
            </a:solidFill>
            <a:prstDash val="solid"/>
          </a:ln>
        </p:spPr>
      </p:sp>
      <p:sp>
        <p:nvSpPr>
          <p:cNvPr id="13" name="Text 10"/>
          <p:cNvSpPr/>
          <p:nvPr/>
        </p:nvSpPr>
        <p:spPr>
          <a:xfrm>
            <a:off x="1046381" y="928687"/>
            <a:ext cx="4262437" cy="1428750"/>
          </a:xfrm>
          <a:prstGeom prst="rect">
            <a:avLst/>
          </a:prstGeom>
          <a:noFill/>
          <a:ln/>
        </p:spPr>
        <p:txBody>
          <a:bodyPr wrap="square" lIns="0" tIns="0" rIns="0" bIns="0" rtlCol="0" anchor="t"/>
          <a:lstStyle/>
          <a:p>
            <a:pPr algn="l">
              <a:lnSpc>
                <a:spcPts val="11250"/>
              </a:lnSpc>
            </a:pPr>
            <a:r>
              <a:rPr lang="en-US" sz="15000" b="1" dirty="0">
                <a:solidFill>
                  <a:schemeClr val="bg1"/>
                </a:solidFill>
                <a:latin typeface="Helmet" pitchFamily="34" charset="0"/>
                <a:ea typeface="Helmet" pitchFamily="34" charset="-122"/>
                <a:cs typeface="Helmet" pitchFamily="34" charset="-120"/>
              </a:rPr>
              <a:t>Year</a:t>
            </a:r>
            <a:endParaRPr lang="en-US" sz="15000" dirty="0">
              <a:solidFill>
                <a:schemeClr val="bg1"/>
              </a:solidFill>
            </a:endParaRPr>
          </a:p>
        </p:txBody>
      </p:sp>
      <p:sp>
        <p:nvSpPr>
          <p:cNvPr id="14" name="Text 11"/>
          <p:cNvSpPr/>
          <p:nvPr/>
        </p:nvSpPr>
        <p:spPr>
          <a:xfrm>
            <a:off x="1543970" y="2276216"/>
            <a:ext cx="6548025" cy="1428750"/>
          </a:xfrm>
          <a:prstGeom prst="rect">
            <a:avLst/>
          </a:prstGeom>
          <a:noFill/>
          <a:ln/>
        </p:spPr>
        <p:txBody>
          <a:bodyPr wrap="square" lIns="0" tIns="0" rIns="0" bIns="0" rtlCol="0" anchor="t"/>
          <a:lstStyle/>
          <a:p>
            <a:pPr algn="l">
              <a:lnSpc>
                <a:spcPts val="11250"/>
              </a:lnSpc>
            </a:pPr>
            <a:r>
              <a:rPr lang="en-US" sz="15000" b="1" dirty="0">
                <a:solidFill>
                  <a:srgbClr val="FF0000"/>
                </a:solidFill>
                <a:latin typeface="Helmet" pitchFamily="34" charset="0"/>
                <a:ea typeface="Helmet" pitchFamily="34" charset="-122"/>
                <a:cs typeface="Helmet" pitchFamily="34" charset="-120"/>
              </a:rPr>
              <a:t>Review</a:t>
            </a:r>
            <a:endParaRPr lang="en-US" sz="15000" dirty="0">
              <a:solidFill>
                <a:srgbClr val="FF0000"/>
              </a:solidFill>
            </a:endParaRPr>
          </a:p>
        </p:txBody>
      </p:sp>
      <p:sp>
        <p:nvSpPr>
          <p:cNvPr id="15" name="Text 12"/>
          <p:cNvSpPr/>
          <p:nvPr/>
        </p:nvSpPr>
        <p:spPr>
          <a:xfrm>
            <a:off x="5641217" y="1685925"/>
            <a:ext cx="685800" cy="642938"/>
          </a:xfrm>
          <a:prstGeom prst="rect">
            <a:avLst/>
          </a:prstGeom>
          <a:noFill/>
          <a:ln/>
        </p:spPr>
        <p:txBody>
          <a:bodyPr wrap="square" lIns="0" tIns="0" rIns="0" bIns="0" rtlCol="0" anchor="t"/>
          <a:lstStyle/>
          <a:p>
            <a:pPr algn="l">
              <a:lnSpc>
                <a:spcPts val="5063"/>
              </a:lnSpc>
            </a:pPr>
            <a:r>
              <a:rPr lang="en-US" sz="6800" b="0" i="1" dirty="0">
                <a:solidFill>
                  <a:srgbClr val="FF0000"/>
                </a:solidFill>
                <a:latin typeface="Migra" pitchFamily="34" charset="0"/>
                <a:ea typeface="Migra" pitchFamily="34" charset="-122"/>
                <a:cs typeface="Migra" pitchFamily="34" charset="-120"/>
              </a:rPr>
              <a:t>i</a:t>
            </a:r>
            <a:r>
              <a:rPr lang="en-US" sz="6800" i="1" dirty="0">
                <a:solidFill>
                  <a:srgbClr val="FF0000"/>
                </a:solidFill>
                <a:latin typeface="Migra" pitchFamily="34" charset="0"/>
                <a:ea typeface="Migra" pitchFamily="34" charset="-122"/>
                <a:cs typeface="Migra" pitchFamily="34" charset="-120"/>
              </a:rPr>
              <a:t>n</a:t>
            </a:r>
            <a:endParaRPr lang="en-US" sz="6750" dirty="0">
              <a:solidFill>
                <a:srgbClr val="FF0000"/>
              </a:solidFill>
            </a:endParaRPr>
          </a:p>
        </p:txBody>
      </p:sp>
      <p:sp>
        <p:nvSpPr>
          <p:cNvPr id="16" name="Text 13"/>
          <p:cNvSpPr/>
          <p:nvPr/>
        </p:nvSpPr>
        <p:spPr>
          <a:xfrm>
            <a:off x="5641218" y="3738563"/>
            <a:ext cx="2233712" cy="714375"/>
          </a:xfrm>
          <a:prstGeom prst="rect">
            <a:avLst/>
          </a:prstGeom>
          <a:noFill/>
          <a:ln/>
        </p:spPr>
        <p:txBody>
          <a:bodyPr wrap="square" lIns="0" tIns="0" rIns="0" bIns="0" rtlCol="0" anchor="t"/>
          <a:lstStyle/>
          <a:p>
            <a:pPr algn="l">
              <a:lnSpc>
                <a:spcPts val="5625"/>
              </a:lnSpc>
            </a:pPr>
            <a:r>
              <a:rPr lang="en-US" sz="7500" b="0" i="1" dirty="0">
                <a:solidFill>
                  <a:srgbClr val="F4EFEB"/>
                </a:solidFill>
                <a:latin typeface="Migra" pitchFamily="34" charset="0"/>
                <a:ea typeface="Migra" pitchFamily="34" charset="-122"/>
                <a:cs typeface="Migra" pitchFamily="34" charset="-120"/>
              </a:rPr>
              <a:t>2019</a:t>
            </a:r>
            <a:endParaRPr lang="en-US" sz="75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9">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4" name="Text 1"/>
          <p:cNvSpPr/>
          <p:nvPr/>
        </p:nvSpPr>
        <p:spPr>
          <a:xfrm>
            <a:off x="-836657" y="3325829"/>
            <a:ext cx="2843715" cy="2843715"/>
          </a:xfrm>
          <a:prstGeom prst="ellipse">
            <a:avLst/>
          </a:prstGeom>
          <a:solidFill>
            <a:srgbClr val="7E36E2"/>
          </a:solidFill>
          <a:ln/>
        </p:spPr>
        <p:txBody>
          <a:bodyPr wrap="square" lIns="157984" tIns="335716" rIns="157984" bIns="335716" rtlCol="0" anchor="ctr"/>
          <a:lstStyle/>
          <a:p>
            <a:pPr algn="ctr">
              <a:lnSpc>
                <a:spcPts val="1313"/>
              </a:lnSpc>
            </a:pPr>
            <a:endParaRPr lang="en-US" sz="1050" dirty="0"/>
          </a:p>
        </p:txBody>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solidFill>
                  <a:srgbClr val="F4B60C"/>
                </a:solidFill>
                <a:latin typeface="Helmet" pitchFamily="34" charset="0"/>
                <a:ea typeface="Helmet" pitchFamily="34" charset="-122"/>
                <a:cs typeface="Helmet" pitchFamily="34" charset="-120"/>
              </a:rPr>
              <a:t>‘The website purchasing is a game-changer, and I can't imagine shopping without it!’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400" b="0" dirty="0">
                <a:solidFill>
                  <a:srgbClr val="F4B60C"/>
                </a:solidFill>
                <a:latin typeface="Migra" pitchFamily="34" charset="0"/>
                <a:ea typeface="Migra" pitchFamily="34" charset="-122"/>
                <a:cs typeface="Migra" pitchFamily="34" charset="-120"/>
              </a:rPr>
              <a:t> (</a:t>
            </a:r>
            <a:r>
              <a:rPr lang="en-US" sz="1400" dirty="0">
                <a:solidFill>
                  <a:srgbClr val="F4B60C"/>
                </a:solidFill>
                <a:latin typeface="Migra" pitchFamily="34" charset="0"/>
                <a:ea typeface="Migra" pitchFamily="34" charset="-122"/>
                <a:cs typeface="Migra" pitchFamily="34" charset="-120"/>
              </a:rPr>
              <a:t>Mr. Murthy</a:t>
            </a:r>
            <a:r>
              <a:rPr lang="en-US" sz="1400" b="0" dirty="0">
                <a:solidFill>
                  <a:srgbClr val="F4B60C"/>
                </a:solidFill>
                <a:latin typeface="Migra" pitchFamily="34" charset="0"/>
                <a:ea typeface="Migra" pitchFamily="34" charset="-122"/>
                <a:cs typeface="Migra" pitchFamily="34" charset="-120"/>
              </a:rPr>
              <a:t>)</a:t>
            </a:r>
            <a:endParaRPr lang="en-US" sz="13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14">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476250"/>
            <a:ext cx="9525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Timeline</a:t>
            </a:r>
            <a:endParaRPr lang="en-US" sz="1350" dirty="0"/>
          </a:p>
        </p:txBody>
      </p:sp>
      <p:sp>
        <p:nvSpPr>
          <p:cNvPr id="4" name="Text 1"/>
          <p:cNvSpPr/>
          <p:nvPr/>
        </p:nvSpPr>
        <p:spPr>
          <a:xfrm>
            <a:off x="-303480" y="4232884"/>
            <a:ext cx="9199831" cy="81781"/>
          </a:xfrm>
          <a:prstGeom prst="roundRect">
            <a:avLst>
              <a:gd name="adj" fmla="val 80000"/>
            </a:avLst>
          </a:prstGeom>
          <a:solidFill>
            <a:srgbClr val="2B2A35"/>
          </a:solidFill>
          <a:ln/>
        </p:spPr>
        <p:txBody>
          <a:bodyPr wrap="square" lIns="511102" tIns="9655" rIns="511102" bIns="9655" rtlCol="0" anchor="ctr"/>
          <a:lstStyle/>
          <a:p>
            <a:pPr algn="ctr">
              <a:lnSpc>
                <a:spcPts val="1125"/>
              </a:lnSpc>
            </a:pPr>
            <a:endParaRPr lang="en-US" sz="900" dirty="0"/>
          </a:p>
        </p:txBody>
      </p:sp>
      <p:sp>
        <p:nvSpPr>
          <p:cNvPr id="5" name="Text 2"/>
          <p:cNvSpPr/>
          <p:nvPr/>
        </p:nvSpPr>
        <p:spPr>
          <a:xfrm>
            <a:off x="471694"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Q1 January</a:t>
            </a:r>
            <a:endParaRPr lang="en-US" sz="1350" dirty="0"/>
          </a:p>
        </p:txBody>
      </p:sp>
      <p:sp>
        <p:nvSpPr>
          <p:cNvPr id="6" name="Text 3"/>
          <p:cNvSpPr/>
          <p:nvPr/>
        </p:nvSpPr>
        <p:spPr>
          <a:xfrm>
            <a:off x="2651108" y="4477440"/>
            <a:ext cx="1905000"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Q2 April</a:t>
            </a:r>
            <a:endParaRPr lang="en-US" sz="1350" dirty="0"/>
          </a:p>
        </p:txBody>
      </p:sp>
      <p:sp>
        <p:nvSpPr>
          <p:cNvPr id="7" name="Text 4"/>
          <p:cNvSpPr/>
          <p:nvPr/>
        </p:nvSpPr>
        <p:spPr>
          <a:xfrm>
            <a:off x="4830522"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Q3 July</a:t>
            </a:r>
            <a:endParaRPr lang="en-US" sz="1350" dirty="0"/>
          </a:p>
        </p:txBody>
      </p:sp>
      <p:sp>
        <p:nvSpPr>
          <p:cNvPr id="8" name="Text 5"/>
          <p:cNvSpPr/>
          <p:nvPr/>
        </p:nvSpPr>
        <p:spPr>
          <a:xfrm>
            <a:off x="7009936"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Q4 October</a:t>
            </a:r>
            <a:endParaRPr lang="en-US" sz="1350" dirty="0"/>
          </a:p>
        </p:txBody>
      </p:sp>
      <p:sp>
        <p:nvSpPr>
          <p:cNvPr id="10" name="Text 7"/>
          <p:cNvSpPr/>
          <p:nvPr/>
        </p:nvSpPr>
        <p:spPr>
          <a:xfrm>
            <a:off x="476250" y="2079925"/>
            <a:ext cx="1905000"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Launch of </a:t>
            </a:r>
            <a:endParaRPr lang="en-US" sz="1350" dirty="0"/>
          </a:p>
          <a:p>
            <a:pPr algn="l">
              <a:lnSpc>
                <a:spcPts val="1688"/>
              </a:lnSpc>
            </a:pPr>
            <a:r>
              <a:rPr lang="en-US" sz="1400" b="1" dirty="0">
                <a:solidFill>
                  <a:srgbClr val="7E36E2"/>
                </a:solidFill>
                <a:latin typeface="Helmet" pitchFamily="34" charset="0"/>
                <a:ea typeface="Helmet" pitchFamily="34" charset="-122"/>
                <a:cs typeface="Helmet" pitchFamily="34" charset="-120"/>
              </a:rPr>
              <a:t>Website</a:t>
            </a:r>
            <a:endParaRPr lang="en-US" sz="1350" dirty="0"/>
          </a:p>
        </p:txBody>
      </p:sp>
      <p:sp>
        <p:nvSpPr>
          <p:cNvPr id="11" name="Text 8"/>
          <p:cNvSpPr/>
          <p:nvPr/>
        </p:nvSpPr>
        <p:spPr>
          <a:xfrm>
            <a:off x="476250" y="2529827"/>
            <a:ext cx="1905000"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seamless checkout, personal recommendations</a:t>
            </a:r>
            <a:r>
              <a:rPr lang="en-US" sz="1100" kern="0" spc="12" dirty="0">
                <a:solidFill>
                  <a:srgbClr val="545464"/>
                </a:solidFill>
                <a:latin typeface="Helmet" pitchFamily="34" charset="0"/>
                <a:ea typeface="Helmet" pitchFamily="34" charset="-122"/>
                <a:cs typeface="Helmet" pitchFamily="34" charset="-120"/>
              </a:rPr>
              <a:t>.</a:t>
            </a:r>
            <a:endParaRPr lang="en-US" sz="1050" dirty="0"/>
          </a:p>
        </p:txBody>
      </p:sp>
      <p:sp>
        <p:nvSpPr>
          <p:cNvPr id="12" name="Shape 9"/>
          <p:cNvSpPr/>
          <p:nvPr/>
        </p:nvSpPr>
        <p:spPr>
          <a:xfrm rot="16200000">
            <a:off x="-47851" y="3729549"/>
            <a:ext cx="1059126" cy="0"/>
          </a:xfrm>
          <a:prstGeom prst="line">
            <a:avLst/>
          </a:prstGeom>
          <a:solidFill>
            <a:srgbClr val="050631"/>
          </a:solidFill>
          <a:ln w="5292">
            <a:solidFill>
              <a:srgbClr val="545464"/>
            </a:solidFill>
            <a:prstDash val="solid"/>
            <a:headEnd type="none"/>
            <a:tailEnd type="none"/>
          </a:ln>
        </p:spPr>
      </p:sp>
      <p:sp>
        <p:nvSpPr>
          <p:cNvPr id="13" name="Text 10"/>
          <p:cNvSpPr/>
          <p:nvPr/>
        </p:nvSpPr>
        <p:spPr>
          <a:xfrm>
            <a:off x="2688571" y="993644"/>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Expand Online </a:t>
            </a:r>
            <a:endParaRPr lang="en-US" sz="1350" dirty="0"/>
          </a:p>
        </p:txBody>
      </p:sp>
      <p:sp>
        <p:nvSpPr>
          <p:cNvPr id="14" name="Text 11"/>
          <p:cNvSpPr/>
          <p:nvPr/>
        </p:nvSpPr>
        <p:spPr>
          <a:xfrm>
            <a:off x="2688571"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Successfully expanded our </a:t>
            </a:r>
            <a:endParaRPr lang="en-US" sz="1050" dirty="0"/>
          </a:p>
          <a:p>
            <a:pPr algn="l">
              <a:lnSpc>
                <a:spcPts val="1313"/>
              </a:lnSpc>
            </a:pPr>
            <a:r>
              <a:rPr lang="en-US" sz="1100" b="0" kern="0" spc="12" dirty="0">
                <a:solidFill>
                  <a:srgbClr val="545464"/>
                </a:solidFill>
                <a:latin typeface="Helmet" pitchFamily="34" charset="0"/>
                <a:ea typeface="Helmet" pitchFamily="34" charset="-122"/>
                <a:cs typeface="Helmet" pitchFamily="34" charset="-120"/>
              </a:rPr>
              <a:t>e-commerce operations, increasing our online product catalog by 30%.</a:t>
            </a:r>
            <a:endParaRPr lang="en-US" sz="1050" dirty="0"/>
          </a:p>
        </p:txBody>
      </p:sp>
      <p:sp>
        <p:nvSpPr>
          <p:cNvPr id="15" name="Shape 12"/>
          <p:cNvSpPr/>
          <p:nvPr/>
        </p:nvSpPr>
        <p:spPr>
          <a:xfrm rot="16200000">
            <a:off x="1604439" y="3169518"/>
            <a:ext cx="2179187" cy="0"/>
          </a:xfrm>
          <a:prstGeom prst="line">
            <a:avLst/>
          </a:prstGeom>
          <a:solidFill>
            <a:srgbClr val="050631"/>
          </a:solidFill>
          <a:ln w="5292">
            <a:solidFill>
              <a:srgbClr val="545464"/>
            </a:solidFill>
            <a:prstDash val="solid"/>
            <a:headEnd type="none"/>
            <a:tailEnd type="none"/>
          </a:ln>
        </p:spPr>
      </p:sp>
      <p:sp>
        <p:nvSpPr>
          <p:cNvPr id="16" name="Text 13"/>
          <p:cNvSpPr/>
          <p:nvPr/>
        </p:nvSpPr>
        <p:spPr>
          <a:xfrm>
            <a:off x="4810306" y="2079925"/>
            <a:ext cx="1904926"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Customer Loyalty Program</a:t>
            </a:r>
            <a:endParaRPr lang="en-US" sz="1350" dirty="0"/>
          </a:p>
        </p:txBody>
      </p:sp>
      <p:sp>
        <p:nvSpPr>
          <p:cNvPr id="17" name="Text 14"/>
          <p:cNvSpPr/>
          <p:nvPr/>
        </p:nvSpPr>
        <p:spPr>
          <a:xfrm>
            <a:off x="4810306" y="2529827"/>
            <a:ext cx="190492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Increased customer retention by 15% and provided personalized offers.</a:t>
            </a:r>
            <a:endParaRPr lang="en-US" sz="1050" dirty="0"/>
          </a:p>
        </p:txBody>
      </p:sp>
      <p:sp>
        <p:nvSpPr>
          <p:cNvPr id="18" name="Shape 15"/>
          <p:cNvSpPr/>
          <p:nvPr/>
        </p:nvSpPr>
        <p:spPr>
          <a:xfrm rot="16200000">
            <a:off x="4244282" y="3682863"/>
            <a:ext cx="1152497" cy="0"/>
          </a:xfrm>
          <a:prstGeom prst="line">
            <a:avLst/>
          </a:prstGeom>
          <a:solidFill>
            <a:srgbClr val="050631"/>
          </a:solidFill>
          <a:ln w="5292">
            <a:solidFill>
              <a:srgbClr val="545464"/>
            </a:solidFill>
            <a:prstDash val="solid"/>
            <a:headEnd type="none"/>
            <a:tailEnd type="none"/>
          </a:ln>
        </p:spPr>
      </p:sp>
      <p:sp>
        <p:nvSpPr>
          <p:cNvPr id="19" name="Text 16"/>
          <p:cNvSpPr/>
          <p:nvPr/>
        </p:nvSpPr>
        <p:spPr>
          <a:xfrm>
            <a:off x="7022605" y="993644"/>
            <a:ext cx="1904926"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New Store Interiors</a:t>
            </a:r>
            <a:endParaRPr lang="en-US" sz="1350" dirty="0"/>
          </a:p>
        </p:txBody>
      </p:sp>
      <p:sp>
        <p:nvSpPr>
          <p:cNvPr id="20" name="Text 17"/>
          <p:cNvSpPr/>
          <p:nvPr/>
        </p:nvSpPr>
        <p:spPr>
          <a:xfrm>
            <a:off x="7022605" y="1234449"/>
            <a:ext cx="190492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Better display of products and access to try equipment</a:t>
            </a:r>
            <a:endParaRPr lang="en-US" sz="1050" dirty="0"/>
          </a:p>
        </p:txBody>
      </p:sp>
      <p:sp>
        <p:nvSpPr>
          <p:cNvPr id="21" name="Shape 18"/>
          <p:cNvSpPr/>
          <p:nvPr/>
        </p:nvSpPr>
        <p:spPr>
          <a:xfrm rot="16200000">
            <a:off x="5924186" y="3169518"/>
            <a:ext cx="2179187" cy="0"/>
          </a:xfrm>
          <a:prstGeom prst="line">
            <a:avLst/>
          </a:prstGeom>
          <a:solidFill>
            <a:srgbClr val="050631"/>
          </a:solidFill>
          <a:ln w="5292">
            <a:solidFill>
              <a:srgbClr val="545464"/>
            </a:solidFill>
            <a:prstDash val="solid"/>
            <a:headEnd type="none"/>
            <a:tailEnd type="none"/>
          </a:ln>
        </p:spPr>
      </p:sp>
      <p:sp>
        <p:nvSpPr>
          <p:cNvPr id="22" name="Text 19"/>
          <p:cNvSpPr/>
          <p:nvPr/>
        </p:nvSpPr>
        <p:spPr>
          <a:xfrm>
            <a:off x="4811585" y="1000772"/>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Sustainability Initiatives</a:t>
            </a:r>
            <a:endParaRPr lang="en-US" sz="1350" dirty="0"/>
          </a:p>
        </p:txBody>
      </p:sp>
      <p:sp>
        <p:nvSpPr>
          <p:cNvPr id="23" name="Text 20"/>
          <p:cNvSpPr/>
          <p:nvPr/>
        </p:nvSpPr>
        <p:spPr>
          <a:xfrm>
            <a:off x="4811585"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Reduced our carbon footprint by 20% through eco-friendly packaging and energy-efficient stores.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1">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4B60C"/>
            </a:solidFill>
            <a:prstDash val="solid"/>
          </a:ln>
        </p:spPr>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891416" y="945300"/>
            <a:ext cx="8235124" cy="3257550"/>
          </a:xfrm>
          <a:prstGeom prst="rect">
            <a:avLst/>
          </a:prstGeom>
          <a:noFill/>
          <a:ln/>
        </p:spPr>
        <p:txBody>
          <a:bodyPr wrap="square" lIns="0" tIns="0" rIns="0" bIns="0" rtlCol="0" anchor="t"/>
          <a:lstStyle/>
          <a:p>
            <a:pPr algn="l">
              <a:lnSpc>
                <a:spcPts val="25650"/>
              </a:lnSpc>
            </a:pPr>
            <a:r>
              <a:rPr lang="en-US" sz="23800" b="1" kern="0" spc="-48" dirty="0">
                <a:solidFill>
                  <a:srgbClr val="F4EFEB"/>
                </a:solidFill>
                <a:latin typeface="Helmet" pitchFamily="34" charset="0"/>
                <a:ea typeface="Helmet" pitchFamily="34" charset="-122"/>
                <a:cs typeface="Helmet" pitchFamily="34" charset="-120"/>
              </a:rPr>
              <a:t>1,251</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Stat</a:t>
            </a:r>
            <a:endParaRPr lang="en-US" sz="1350" dirty="0"/>
          </a:p>
        </p:txBody>
      </p:sp>
      <p:sp>
        <p:nvSpPr>
          <p:cNvPr id="8" name="Text 5"/>
          <p:cNvSpPr/>
          <p:nvPr/>
        </p:nvSpPr>
        <p:spPr>
          <a:xfrm>
            <a:off x="4257099" y="4472692"/>
            <a:ext cx="2190750" cy="236026"/>
          </a:xfrm>
          <a:prstGeom prst="rect">
            <a:avLst/>
          </a:prstGeom>
          <a:noFill/>
          <a:ln/>
        </p:spPr>
        <p:txBody>
          <a:bodyPr wrap="square" lIns="0" tIns="0" rIns="0" bIns="0" rtlCol="0" anchor="ctr"/>
          <a:lstStyle/>
          <a:p>
            <a:pPr algn="l">
              <a:lnSpc>
                <a:spcPts val="1013"/>
              </a:lnSpc>
            </a:pPr>
            <a:r>
              <a:rPr lang="en-US" sz="2000" b="1" dirty="0">
                <a:solidFill>
                  <a:srgbClr val="F4EFEB"/>
                </a:solidFill>
                <a:latin typeface="Helmet" pitchFamily="34" charset="0"/>
                <a:ea typeface="Helmet" pitchFamily="34" charset="-122"/>
                <a:cs typeface="Helmet" pitchFamily="34" charset="-120"/>
              </a:rPr>
              <a:t>ONLINE ORDERS</a:t>
            </a:r>
            <a:endParaRPr lang="en-US" dirty="0"/>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2">
    <p:bg>
      <p:bgPr>
        <a:solidFill>
          <a:srgbClr val="F4B60C"/>
        </a:solidFill>
        <a:effectLst/>
      </p:bgPr>
    </p:bg>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1506682" y="945300"/>
            <a:ext cx="7619858" cy="2779191"/>
          </a:xfrm>
          <a:prstGeom prst="rect">
            <a:avLst/>
          </a:prstGeom>
          <a:noFill/>
          <a:ln/>
        </p:spPr>
        <p:txBody>
          <a:bodyPr wrap="square" lIns="0" tIns="0" rIns="0" bIns="0" rtlCol="0" anchor="t"/>
          <a:lstStyle/>
          <a:p>
            <a:pPr algn="l">
              <a:lnSpc>
                <a:spcPts val="25650"/>
              </a:lnSpc>
            </a:pPr>
            <a:r>
              <a:rPr lang="en-US" sz="20300" b="1" kern="0" spc="-48" dirty="0">
                <a:solidFill>
                  <a:srgbClr val="050631"/>
                </a:solidFill>
                <a:latin typeface="Helmet" pitchFamily="34" charset="0"/>
                <a:ea typeface="Helmet" pitchFamily="34" charset="-122"/>
                <a:cs typeface="Helmet" pitchFamily="34" charset="-120"/>
              </a:rPr>
              <a:t>2,118</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Stat</a:t>
            </a:r>
            <a:endParaRPr lang="en-US" sz="135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11">
    <p:bg>
      <p:bgPr>
        <a:solidFill>
          <a:srgbClr val="F4EFEB"/>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387db2d6-6d61-4fd1-a7e4-0e459d235d1b?pitch-bytes=514612&amp;pitch-content-type=image%2Fpng"/>
          <p:cNvPicPr>
            <a:picLocks noChangeAspect="1"/>
          </p:cNvPicPr>
          <p:nvPr/>
        </p:nvPicPr>
        <p:blipFill>
          <a:blip r:embed="rId3"/>
          <a:srcRect l="48579" r="7065"/>
          <a:stretch/>
        </p:blipFill>
        <p:spPr>
          <a:xfrm>
            <a:off x="5578508" y="1065008"/>
            <a:ext cx="3099643" cy="3468218"/>
          </a:xfrm>
          <a:prstGeom prst="rect">
            <a:avLst/>
          </a:prstGeom>
        </p:spPr>
      </p:pic>
      <p:sp>
        <p:nvSpPr>
          <p:cNvPr id="4" name="Text 0"/>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Achievements</a:t>
            </a:r>
            <a:endParaRPr lang="en-US" sz="1350" dirty="0"/>
          </a:p>
        </p:txBody>
      </p:sp>
      <p:sp>
        <p:nvSpPr>
          <p:cNvPr id="5" name="Text 1"/>
          <p:cNvSpPr/>
          <p:nvPr/>
        </p:nvSpPr>
        <p:spPr>
          <a:xfrm>
            <a:off x="1014793"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6" name="Text 2"/>
          <p:cNvSpPr/>
          <p:nvPr/>
        </p:nvSpPr>
        <p:spPr>
          <a:xfrm>
            <a:off x="2161218"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7" name="Text 3"/>
          <p:cNvSpPr/>
          <p:nvPr/>
        </p:nvSpPr>
        <p:spPr>
          <a:xfrm>
            <a:off x="3294312"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8" name="Shape 4"/>
          <p:cNvSpPr/>
          <p:nvPr/>
        </p:nvSpPr>
        <p:spPr>
          <a:xfrm rot="20100000">
            <a:off x="7086361" y="-94292"/>
            <a:ext cx="721684" cy="721684"/>
          </a:xfrm>
          <a:prstGeom prst="roundRect">
            <a:avLst>
              <a:gd name="adj" fmla="val -126704"/>
            </a:avLst>
          </a:prstGeom>
          <a:solidFill>
            <a:srgbClr val="FFFFFF">
              <a:alpha val="0"/>
            </a:srgbClr>
          </a:solidFill>
          <a:ln w="42333">
            <a:solidFill>
              <a:srgbClr val="F4B60C"/>
            </a:solidFill>
            <a:prstDash val="solid"/>
          </a:ln>
        </p:spPr>
      </p:sp>
      <p:sp>
        <p:nvSpPr>
          <p:cNvPr id="9" name="Shape 5"/>
          <p:cNvSpPr/>
          <p:nvPr/>
        </p:nvSpPr>
        <p:spPr>
          <a:xfrm>
            <a:off x="6521806" y="-298370"/>
            <a:ext cx="721684" cy="721684"/>
          </a:xfrm>
          <a:prstGeom prst="ellipse">
            <a:avLst/>
          </a:prstGeom>
          <a:solidFill>
            <a:srgbClr val="05AACF"/>
          </a:solidFill>
          <a:ln/>
        </p:spPr>
      </p:sp>
      <p:sp>
        <p:nvSpPr>
          <p:cNvPr id="10" name="Shape 6"/>
          <p:cNvSpPr/>
          <p:nvPr/>
        </p:nvSpPr>
        <p:spPr>
          <a:xfrm rot="2700000">
            <a:off x="-148539" y="4089913"/>
            <a:ext cx="710877" cy="615720"/>
          </a:xfrm>
          <a:prstGeom prst="triangle">
            <a:avLst/>
          </a:prstGeom>
          <a:solidFill>
            <a:srgbClr val="05AACF"/>
          </a:solidFill>
          <a:ln/>
        </p:spPr>
      </p:sp>
      <p:sp>
        <p:nvSpPr>
          <p:cNvPr id="11" name="Shape 7"/>
          <p:cNvSpPr/>
          <p:nvPr/>
        </p:nvSpPr>
        <p:spPr>
          <a:xfrm rot="5400000">
            <a:off x="475214" y="4612843"/>
            <a:ext cx="372009" cy="372009"/>
          </a:xfrm>
          <a:prstGeom prst="diamond">
            <a:avLst/>
          </a:prstGeom>
          <a:solidFill>
            <a:srgbClr val="F15108"/>
          </a:solidFill>
          <a:ln/>
        </p:spPr>
      </p:sp>
      <p:sp>
        <p:nvSpPr>
          <p:cNvPr id="13" name="Text 9"/>
          <p:cNvSpPr/>
          <p:nvPr/>
        </p:nvSpPr>
        <p:spPr>
          <a:xfrm>
            <a:off x="359135" y="1772602"/>
            <a:ext cx="2455939" cy="619125"/>
          </a:xfrm>
          <a:prstGeom prst="rect">
            <a:avLst/>
          </a:prstGeom>
          <a:noFill/>
          <a:ln/>
        </p:spPr>
        <p:txBody>
          <a:bodyPr wrap="square" lIns="0" tIns="0" rIns="0" bIns="0" rtlCol="0" anchor="t"/>
          <a:lstStyle/>
          <a:p>
            <a:pPr algn="ctr">
              <a:lnSpc>
                <a:spcPts val="4875"/>
              </a:lnSpc>
            </a:pPr>
            <a:r>
              <a:rPr lang="en-US" sz="4900" b="0" kern="0" spc="12" dirty="0">
                <a:solidFill>
                  <a:srgbClr val="7E36E2"/>
                </a:solidFill>
                <a:latin typeface="Helmet" pitchFamily="34" charset="0"/>
                <a:ea typeface="Helmet" pitchFamily="34" charset="-122"/>
                <a:cs typeface="Helmet" pitchFamily="34" charset="-120"/>
              </a:rPr>
              <a:t>+3.45L</a:t>
            </a:r>
            <a:endParaRPr lang="en-US" sz="4875" dirty="0"/>
          </a:p>
        </p:txBody>
      </p:sp>
      <p:sp>
        <p:nvSpPr>
          <p:cNvPr id="14" name="Text 10"/>
          <p:cNvSpPr/>
          <p:nvPr/>
        </p:nvSpPr>
        <p:spPr>
          <a:xfrm>
            <a:off x="359136" y="2342135"/>
            <a:ext cx="2156966"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15" name="Text 11"/>
          <p:cNvSpPr/>
          <p:nvPr/>
        </p:nvSpPr>
        <p:spPr>
          <a:xfrm>
            <a:off x="2815075" y="1772602"/>
            <a:ext cx="2156743" cy="619125"/>
          </a:xfrm>
          <a:prstGeom prst="rect">
            <a:avLst/>
          </a:prstGeom>
          <a:noFill/>
          <a:ln/>
        </p:spPr>
        <p:txBody>
          <a:bodyPr wrap="square" lIns="0" tIns="0" rIns="0" bIns="0" rtlCol="0" anchor="t"/>
          <a:lstStyle/>
          <a:p>
            <a:pPr algn="ctr">
              <a:lnSpc>
                <a:spcPts val="4875"/>
              </a:lnSpc>
            </a:pPr>
            <a:r>
              <a:rPr lang="en-US" sz="4900" kern="0" spc="12" dirty="0">
                <a:solidFill>
                  <a:srgbClr val="7E36E2"/>
                </a:solidFill>
                <a:latin typeface="Helmet" pitchFamily="34" charset="0"/>
                <a:ea typeface="Helmet" pitchFamily="34" charset="-122"/>
                <a:cs typeface="Helmet" pitchFamily="34" charset="-120"/>
              </a:rPr>
              <a:t>6</a:t>
            </a:r>
            <a:r>
              <a:rPr lang="en-US" sz="4900" b="0" kern="0" spc="12" dirty="0">
                <a:solidFill>
                  <a:srgbClr val="7E36E2"/>
                </a:solidFill>
                <a:latin typeface="Helmet" pitchFamily="34" charset="0"/>
                <a:ea typeface="Helmet" pitchFamily="34" charset="-122"/>
                <a:cs typeface="Helmet" pitchFamily="34" charset="-120"/>
              </a:rPr>
              <a:t>3%</a:t>
            </a:r>
            <a:endParaRPr lang="en-US" sz="4875" dirty="0"/>
          </a:p>
        </p:txBody>
      </p:sp>
      <p:sp>
        <p:nvSpPr>
          <p:cNvPr id="16" name="Text 12"/>
          <p:cNvSpPr/>
          <p:nvPr/>
        </p:nvSpPr>
        <p:spPr>
          <a:xfrm>
            <a:off x="2815075" y="2342135"/>
            <a:ext cx="2156743"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Increased Sales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15">
    <p:bg>
      <p:bgPr>
        <a:solidFill>
          <a:srgbClr val="F4EFEB"/>
        </a:solidFill>
        <a:effectLst/>
      </p:bgPr>
    </p:bg>
    <p:spTree>
      <p:nvGrpSpPr>
        <p:cNvPr id="1" name=""/>
        <p:cNvGrpSpPr/>
        <p:nvPr/>
      </p:nvGrpSpPr>
      <p:grpSpPr>
        <a:xfrm>
          <a:off x="0" y="0"/>
          <a:ext cx="0" cy="0"/>
          <a:chOff x="0" y="0"/>
          <a:chExt cx="0" cy="0"/>
        </a:xfrm>
      </p:grpSpPr>
      <p:pic>
        <p:nvPicPr>
          <p:cNvPr id="3" name="Image 0" descr="https://external-media.api.pitch.com/provider/icons8/bubbles/shop.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36891" y="1689951"/>
            <a:ext cx="589920" cy="589920"/>
          </a:xfrm>
          <a:prstGeom prst="rect">
            <a:avLst/>
          </a:prstGeom>
        </p:spPr>
      </p:pic>
      <p:pic>
        <p:nvPicPr>
          <p:cNvPr id="4" name="Image 1" descr="https://external-media.api.pitch.com/provider/icons8/bubbles/money.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36303" y="3124889"/>
            <a:ext cx="589920" cy="589920"/>
          </a:xfrm>
          <a:prstGeom prst="rect">
            <a:avLst/>
          </a:prstGeom>
        </p:spPr>
      </p:pic>
      <p:pic>
        <p:nvPicPr>
          <p:cNvPr id="5" name="Image 2" descr="https://external-media.api.pitch.com/provider/icons8/bubbles/headset.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2384" y="3124557"/>
            <a:ext cx="589920" cy="589920"/>
          </a:xfrm>
          <a:prstGeom prst="rect">
            <a:avLst/>
          </a:prstGeom>
        </p:spPr>
      </p:pic>
      <p:pic>
        <p:nvPicPr>
          <p:cNvPr id="6" name="Image 3" descr="https://external-media.api.pitch.com/provider/icons8/bubbles/touchscreen-smartphone.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1989" y="1691294"/>
            <a:ext cx="589920" cy="589920"/>
          </a:xfrm>
          <a:prstGeom prst="rect">
            <a:avLst/>
          </a:prstGeom>
        </p:spPr>
      </p:pic>
      <p:sp>
        <p:nvSpPr>
          <p:cNvPr id="7" name="Text 0"/>
          <p:cNvSpPr/>
          <p:nvPr/>
        </p:nvSpPr>
        <p:spPr>
          <a:xfrm>
            <a:off x="476250" y="473568"/>
            <a:ext cx="118154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Additional </a:t>
            </a:r>
            <a:endParaRPr lang="en-US" sz="1350" dirty="0"/>
          </a:p>
        </p:txBody>
      </p:sp>
      <p:sp>
        <p:nvSpPr>
          <p:cNvPr id="8" name="Text 1"/>
          <p:cNvSpPr/>
          <p:nvPr/>
        </p:nvSpPr>
        <p:spPr>
          <a:xfrm>
            <a:off x="79675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Highlights</a:t>
            </a:r>
            <a:endParaRPr lang="en-US" sz="1350" dirty="0"/>
          </a:p>
        </p:txBody>
      </p:sp>
      <p:sp>
        <p:nvSpPr>
          <p:cNvPr id="9" name="Text 2"/>
          <p:cNvSpPr/>
          <p:nvPr/>
        </p:nvSpPr>
        <p:spPr>
          <a:xfrm>
            <a:off x="953024" y="1809750"/>
            <a:ext cx="3244974"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Mobile</a:t>
            </a:r>
            <a:endParaRPr lang="en-US" sz="1350" dirty="0"/>
          </a:p>
        </p:txBody>
      </p:sp>
      <p:sp>
        <p:nvSpPr>
          <p:cNvPr id="10" name="Text 3"/>
          <p:cNvSpPr/>
          <p:nvPr/>
        </p:nvSpPr>
        <p:spPr>
          <a:xfrm>
            <a:off x="5427734" y="180975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Storefront</a:t>
            </a:r>
            <a:endParaRPr lang="en-US" sz="1350" dirty="0"/>
          </a:p>
        </p:txBody>
      </p:sp>
      <p:sp>
        <p:nvSpPr>
          <p:cNvPr id="11" name="Text 4"/>
          <p:cNvSpPr/>
          <p:nvPr/>
        </p:nvSpPr>
        <p:spPr>
          <a:xfrm>
            <a:off x="953024" y="3238500"/>
            <a:ext cx="3244900"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Customer Support</a:t>
            </a:r>
            <a:endParaRPr lang="en-US" sz="1350" dirty="0"/>
          </a:p>
        </p:txBody>
      </p:sp>
      <p:sp>
        <p:nvSpPr>
          <p:cNvPr id="12" name="Text 5"/>
          <p:cNvSpPr/>
          <p:nvPr/>
        </p:nvSpPr>
        <p:spPr>
          <a:xfrm>
            <a:off x="5427734" y="323850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Payments</a:t>
            </a:r>
            <a:endParaRPr lang="en-US" sz="1350" dirty="0"/>
          </a:p>
        </p:txBody>
      </p:sp>
      <p:sp>
        <p:nvSpPr>
          <p:cNvPr id="13" name="Shape 6"/>
          <p:cNvSpPr/>
          <p:nvPr/>
        </p:nvSpPr>
        <p:spPr>
          <a:xfrm rot="10800000">
            <a:off x="953289" y="2050256"/>
            <a:ext cx="3238500" cy="0"/>
          </a:xfrm>
          <a:prstGeom prst="line">
            <a:avLst/>
          </a:prstGeom>
          <a:solidFill>
            <a:srgbClr val="050631"/>
          </a:solidFill>
          <a:ln w="5292">
            <a:solidFill>
              <a:srgbClr val="545464"/>
            </a:solidFill>
            <a:prstDash val="solid"/>
            <a:headEnd type="none"/>
            <a:tailEnd type="none"/>
          </a:ln>
        </p:spPr>
      </p:sp>
      <p:sp>
        <p:nvSpPr>
          <p:cNvPr id="14" name="Shape 7"/>
          <p:cNvSpPr/>
          <p:nvPr/>
        </p:nvSpPr>
        <p:spPr>
          <a:xfrm rot="10800000">
            <a:off x="953289" y="3478462"/>
            <a:ext cx="3238500" cy="0"/>
          </a:xfrm>
          <a:prstGeom prst="line">
            <a:avLst/>
          </a:prstGeom>
          <a:solidFill>
            <a:srgbClr val="050631"/>
          </a:solidFill>
          <a:ln w="5292">
            <a:solidFill>
              <a:srgbClr val="545464"/>
            </a:solidFill>
            <a:prstDash val="solid"/>
            <a:headEnd type="none"/>
            <a:tailEnd type="none"/>
          </a:ln>
        </p:spPr>
      </p:sp>
      <p:sp>
        <p:nvSpPr>
          <p:cNvPr id="15" name="Shape 8"/>
          <p:cNvSpPr/>
          <p:nvPr/>
        </p:nvSpPr>
        <p:spPr>
          <a:xfrm rot="10800000">
            <a:off x="5431040" y="2050256"/>
            <a:ext cx="3238500" cy="0"/>
          </a:xfrm>
          <a:prstGeom prst="line">
            <a:avLst/>
          </a:prstGeom>
          <a:solidFill>
            <a:srgbClr val="050631"/>
          </a:solidFill>
          <a:ln w="5292">
            <a:solidFill>
              <a:srgbClr val="545464"/>
            </a:solidFill>
            <a:prstDash val="solid"/>
            <a:headEnd type="none"/>
            <a:tailEnd type="none"/>
          </a:ln>
        </p:spPr>
      </p:sp>
      <p:sp>
        <p:nvSpPr>
          <p:cNvPr id="16" name="Shape 9"/>
          <p:cNvSpPr/>
          <p:nvPr/>
        </p:nvSpPr>
        <p:spPr>
          <a:xfrm rot="10800000">
            <a:off x="5431040" y="3478462"/>
            <a:ext cx="3238500" cy="0"/>
          </a:xfrm>
          <a:prstGeom prst="line">
            <a:avLst/>
          </a:prstGeom>
          <a:solidFill>
            <a:srgbClr val="050631"/>
          </a:solidFill>
          <a:ln w="5292">
            <a:solidFill>
              <a:srgbClr val="545464"/>
            </a:solidFill>
            <a:prstDash val="solid"/>
            <a:headEnd type="none"/>
            <a:tailEnd type="none"/>
          </a:ln>
        </p:spPr>
      </p:sp>
      <p:sp>
        <p:nvSpPr>
          <p:cNvPr id="17" name="Text 10"/>
          <p:cNvSpPr/>
          <p:nvPr/>
        </p:nvSpPr>
        <p:spPr>
          <a:xfrm>
            <a:off x="954686" y="2188415"/>
            <a:ext cx="324549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regular app updates, including improved navigation, faster loading times, and a more user-friendly interface.</a:t>
            </a:r>
            <a:endParaRPr lang="en-US" sz="1050" dirty="0"/>
          </a:p>
        </p:txBody>
      </p:sp>
      <p:sp>
        <p:nvSpPr>
          <p:cNvPr id="18" name="Text 11"/>
          <p:cNvSpPr/>
          <p:nvPr/>
        </p:nvSpPr>
        <p:spPr>
          <a:xfrm>
            <a:off x="5428933" y="2188415"/>
            <a:ext cx="324921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Conducted minor store layout adjustments based on customer feedback, enhancing in-store navigation and making it easier to locate products.</a:t>
            </a:r>
            <a:endParaRPr lang="en-US" sz="1050" dirty="0"/>
          </a:p>
        </p:txBody>
      </p:sp>
      <p:sp>
        <p:nvSpPr>
          <p:cNvPr id="19" name="Text 12"/>
          <p:cNvSpPr/>
          <p:nvPr/>
        </p:nvSpPr>
        <p:spPr>
          <a:xfrm>
            <a:off x="954686" y="3617227"/>
            <a:ext cx="3245421"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Extended customer support hours to offer assistance from 7:00 AM to 10:00 PM, accommodating a wider range of customer schedules.</a:t>
            </a:r>
            <a:endParaRPr lang="en-US" sz="1050" dirty="0"/>
          </a:p>
        </p:txBody>
      </p:sp>
      <p:sp>
        <p:nvSpPr>
          <p:cNvPr id="20" name="Text 13"/>
          <p:cNvSpPr/>
          <p:nvPr/>
        </p:nvSpPr>
        <p:spPr>
          <a:xfrm>
            <a:off x="5428933" y="3617227"/>
            <a:ext cx="324921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Added support for additional payment methods, such as digital wallets, making it even more convenient for customers to complete their purchases in-store or online.</a:t>
            </a:r>
            <a:endParaRPr lang="en-US" sz="1050" dirty="0"/>
          </a:p>
        </p:txBody>
      </p:sp>
      <p:sp>
        <p:nvSpPr>
          <p:cNvPr id="21" name="Text 14"/>
          <p:cNvSpPr/>
          <p:nvPr/>
        </p:nvSpPr>
        <p:spPr>
          <a:xfrm>
            <a:off x="6767301" y="-401770"/>
            <a:ext cx="1237243" cy="1242579"/>
          </a:xfrm>
          <a:prstGeom prst="ellipse">
            <a:avLst/>
          </a:prstGeom>
          <a:solidFill>
            <a:srgbClr val="000000">
              <a:alpha val="0"/>
            </a:srgbClr>
          </a:solidFill>
          <a:ln w="21167">
            <a:solidFill>
              <a:srgbClr val="F15108"/>
            </a:solidFill>
          </a:ln>
        </p:spPr>
        <p:txBody>
          <a:bodyPr wrap="square" lIns="68736" tIns="146693" rIns="68736" bIns="146693" rtlCol="0" anchor="ctr"/>
          <a:lstStyle/>
          <a:p>
            <a:pPr algn="ctr">
              <a:lnSpc>
                <a:spcPts val="1313"/>
              </a:lnSpc>
            </a:pPr>
            <a:endParaRPr lang="en-US" sz="1050" dirty="0"/>
          </a:p>
        </p:txBody>
      </p:sp>
      <p:sp>
        <p:nvSpPr>
          <p:cNvPr id="22" name="Shape 15"/>
          <p:cNvSpPr/>
          <p:nvPr/>
        </p:nvSpPr>
        <p:spPr>
          <a:xfrm>
            <a:off x="6719624" y="189944"/>
            <a:ext cx="105533" cy="91407"/>
          </a:xfrm>
          <a:prstGeom prst="triangle">
            <a:avLst/>
          </a:prstGeom>
          <a:solidFill>
            <a:srgbClr val="05AACF"/>
          </a:solidFill>
          <a:ln/>
        </p:spPr>
      </p:sp>
      <p:sp>
        <p:nvSpPr>
          <p:cNvPr id="23" name="Shape 16"/>
          <p:cNvSpPr/>
          <p:nvPr/>
        </p:nvSpPr>
        <p:spPr>
          <a:xfrm rot="10800000">
            <a:off x="6719624" y="281460"/>
            <a:ext cx="105533" cy="91407"/>
          </a:xfrm>
          <a:prstGeom prst="triangle">
            <a:avLst/>
          </a:prstGeom>
          <a:solidFill>
            <a:srgbClr val="05AACF"/>
          </a:solidFill>
          <a:ln/>
        </p:spPr>
      </p:sp>
      <p:sp>
        <p:nvSpPr>
          <p:cNvPr id="24" name="Text 17"/>
          <p:cNvSpPr/>
          <p:nvPr/>
        </p:nvSpPr>
        <p:spPr>
          <a:xfrm rot="5400000">
            <a:off x="6765731" y="239544"/>
            <a:ext cx="105533" cy="91407"/>
          </a:xfrm>
          <a:prstGeom prst="triangle">
            <a:avLst/>
          </a:prstGeom>
          <a:solidFill>
            <a:srgbClr val="05AACF"/>
          </a:solidFill>
          <a:ln/>
        </p:spPr>
        <p:txBody>
          <a:bodyPr wrap="square" lIns="5863" tIns="10791" rIns="5863" bIns="10791" rtlCol="0" anchor="ctr"/>
          <a:lstStyle/>
          <a:p>
            <a:pPr algn="ctr">
              <a:lnSpc>
                <a:spcPts val="1313"/>
              </a:lnSpc>
            </a:pPr>
            <a:endParaRPr lang="en-US" sz="1050" dirty="0"/>
          </a:p>
        </p:txBody>
      </p:sp>
      <p:sp>
        <p:nvSpPr>
          <p:cNvPr id="25" name="Text 18"/>
          <p:cNvSpPr/>
          <p:nvPr/>
        </p:nvSpPr>
        <p:spPr>
          <a:xfrm rot="16200000">
            <a:off x="6674215" y="239544"/>
            <a:ext cx="105533" cy="91407"/>
          </a:xfrm>
          <a:prstGeom prst="triangle">
            <a:avLst/>
          </a:prstGeom>
          <a:solidFill>
            <a:srgbClr val="05AACF"/>
          </a:solidFill>
          <a:ln/>
        </p:spPr>
        <p:txBody>
          <a:bodyPr wrap="square" lIns="5863" tIns="10791" rIns="5863" bIns="10791" rtlCol="0" anchor="ctr"/>
          <a:lstStyle/>
          <a:p>
            <a:pPr algn="ctr">
              <a:lnSpc>
                <a:spcPts val="1313"/>
              </a:lnSpc>
            </a:pPr>
            <a:endParaRPr lang="en-US" sz="1050" dirty="0"/>
          </a:p>
        </p:txBody>
      </p:sp>
      <p:sp>
        <p:nvSpPr>
          <p:cNvPr id="26" name="Shape 19"/>
          <p:cNvSpPr/>
          <p:nvPr/>
        </p:nvSpPr>
        <p:spPr>
          <a:xfrm rot="21300000">
            <a:off x="810083" y="4596257"/>
            <a:ext cx="436392" cy="377977"/>
          </a:xfrm>
          <a:prstGeom prst="triangle">
            <a:avLst/>
          </a:prstGeom>
          <a:solidFill>
            <a:srgbClr val="000000">
              <a:alpha val="0"/>
            </a:srgbClr>
          </a:solidFill>
          <a:ln w="21167">
            <a:solidFill>
              <a:srgbClr val="F4B60C"/>
            </a:solidFill>
            <a:prstDash val="solid"/>
          </a:ln>
        </p:spPr>
      </p:sp>
      <p:sp>
        <p:nvSpPr>
          <p:cNvPr id="27" name="Shape 20"/>
          <p:cNvSpPr/>
          <p:nvPr/>
        </p:nvSpPr>
        <p:spPr>
          <a:xfrm>
            <a:off x="428354" y="4760991"/>
            <a:ext cx="579980" cy="579980"/>
          </a:xfrm>
          <a:prstGeom prst="diamond">
            <a:avLst/>
          </a:prstGeom>
          <a:solidFill>
            <a:srgbClr val="F5016A"/>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4EFEB"/>
        </a:solidFill>
        <a:effectLst/>
      </p:bgPr>
    </p:bg>
    <p:spTree>
      <p:nvGrpSpPr>
        <p:cNvPr id="1" name=""/>
        <p:cNvGrpSpPr/>
        <p:nvPr/>
      </p:nvGrpSpPr>
      <p:grpSpPr>
        <a:xfrm>
          <a:off x="0" y="0"/>
          <a:ext cx="0" cy="0"/>
          <a:chOff x="0" y="0"/>
          <a:chExt cx="0" cy="0"/>
        </a:xfrm>
      </p:grpSpPr>
      <p:sp>
        <p:nvSpPr>
          <p:cNvPr id="3" name="Shape 0"/>
          <p:cNvSpPr/>
          <p:nvPr/>
        </p:nvSpPr>
        <p:spPr>
          <a:xfrm rot="5400000">
            <a:off x="2181242" y="3191307"/>
            <a:ext cx="3143250" cy="0"/>
          </a:xfrm>
          <a:prstGeom prst="line">
            <a:avLst/>
          </a:prstGeom>
          <a:solidFill>
            <a:srgbClr val="050631"/>
          </a:solidFill>
          <a:ln w="5292">
            <a:solidFill>
              <a:srgbClr val="545464"/>
            </a:solidFill>
            <a:prstDash val="solid"/>
            <a:headEnd type="none"/>
            <a:tailEnd type="none"/>
          </a:ln>
        </p:spPr>
      </p:sp>
      <p:sp>
        <p:nvSpPr>
          <p:cNvPr id="4" name="Shape 1"/>
          <p:cNvSpPr/>
          <p:nvPr/>
        </p:nvSpPr>
        <p:spPr>
          <a:xfrm rot="5400000">
            <a:off x="3819777" y="3193456"/>
            <a:ext cx="3143250" cy="0"/>
          </a:xfrm>
          <a:prstGeom prst="line">
            <a:avLst/>
          </a:prstGeom>
          <a:solidFill>
            <a:srgbClr val="050631"/>
          </a:solidFill>
          <a:ln w="5292">
            <a:solidFill>
              <a:srgbClr val="545464"/>
            </a:solidFill>
            <a:prstDash val="solid"/>
            <a:headEnd type="none"/>
            <a:tailEnd type="none"/>
          </a:ln>
        </p:spPr>
      </p:sp>
      <p:sp>
        <p:nvSpPr>
          <p:cNvPr id="5" name="Shape 2"/>
          <p:cNvSpPr/>
          <p:nvPr/>
        </p:nvSpPr>
        <p:spPr>
          <a:xfrm rot="5400000">
            <a:off x="5458313" y="3195189"/>
            <a:ext cx="3143250" cy="0"/>
          </a:xfrm>
          <a:prstGeom prst="line">
            <a:avLst/>
          </a:prstGeom>
          <a:solidFill>
            <a:srgbClr val="050631"/>
          </a:solidFill>
          <a:ln w="5292">
            <a:solidFill>
              <a:srgbClr val="545464"/>
            </a:solidFill>
            <a:prstDash val="solid"/>
            <a:headEnd type="none"/>
            <a:tailEnd type="none"/>
          </a:ln>
        </p:spPr>
      </p:sp>
      <p:sp>
        <p:nvSpPr>
          <p:cNvPr id="6" name="Text 3"/>
          <p:cNvSpPr/>
          <p:nvPr/>
        </p:nvSpPr>
        <p:spPr>
          <a:xfrm>
            <a:off x="2210415"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Q1</a:t>
            </a:r>
            <a:endParaRPr lang="en-US" sz="1050" dirty="0"/>
          </a:p>
        </p:txBody>
      </p:sp>
      <p:sp>
        <p:nvSpPr>
          <p:cNvPr id="7" name="Text 4"/>
          <p:cNvSpPr/>
          <p:nvPr/>
        </p:nvSpPr>
        <p:spPr>
          <a:xfrm>
            <a:off x="3847387"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Q2</a:t>
            </a:r>
            <a:endParaRPr lang="en-US" sz="1050" dirty="0"/>
          </a:p>
        </p:txBody>
      </p:sp>
      <p:sp>
        <p:nvSpPr>
          <p:cNvPr id="8" name="Text 5"/>
          <p:cNvSpPr/>
          <p:nvPr/>
        </p:nvSpPr>
        <p:spPr>
          <a:xfrm>
            <a:off x="5484361"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Q3</a:t>
            </a:r>
            <a:endParaRPr lang="en-US" sz="1050" dirty="0"/>
          </a:p>
        </p:txBody>
      </p:sp>
      <p:sp>
        <p:nvSpPr>
          <p:cNvPr id="9" name="Text 6"/>
          <p:cNvSpPr/>
          <p:nvPr/>
        </p:nvSpPr>
        <p:spPr>
          <a:xfrm>
            <a:off x="7121330"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Q4</a:t>
            </a:r>
            <a:endParaRPr lang="en-US" sz="1050" dirty="0"/>
          </a:p>
        </p:txBody>
      </p:sp>
      <p:sp>
        <p:nvSpPr>
          <p:cNvPr id="10" name="Text 7"/>
          <p:cNvSpPr/>
          <p:nvPr/>
        </p:nvSpPr>
        <p:spPr>
          <a:xfrm>
            <a:off x="7428564" y="4285677"/>
            <a:ext cx="1238250" cy="238125"/>
          </a:xfrm>
          <a:prstGeom prst="roundRect">
            <a:avLst>
              <a:gd name="adj" fmla="val 80000"/>
            </a:avLst>
          </a:prstGeom>
          <a:solidFill>
            <a:srgbClr val="7E36E2"/>
          </a:solidFill>
          <a:ln/>
        </p:spPr>
        <p:txBody>
          <a:bodyPr wrap="square" lIns="68792" tIns="28112" rIns="68792" bIns="28112" rtlCol="0" anchor="ctr"/>
          <a:lstStyle/>
          <a:p>
            <a:pPr algn="ctr">
              <a:lnSpc>
                <a:spcPts val="1125"/>
              </a:lnSpc>
            </a:pPr>
            <a:r>
              <a:rPr lang="en-US" sz="900" kern="0" spc="12" dirty="0">
                <a:solidFill>
                  <a:srgbClr val="F4EFEB"/>
                </a:solidFill>
              </a:rPr>
              <a:t>Year in Review</a:t>
            </a:r>
            <a:endParaRPr lang="en-US" sz="900" dirty="0"/>
          </a:p>
        </p:txBody>
      </p:sp>
      <p:sp>
        <p:nvSpPr>
          <p:cNvPr id="11" name="Text 8"/>
          <p:cNvSpPr/>
          <p:nvPr/>
        </p:nvSpPr>
        <p:spPr>
          <a:xfrm>
            <a:off x="3284958" y="2667000"/>
            <a:ext cx="1238250" cy="238125"/>
          </a:xfrm>
          <a:prstGeom prst="roundRect">
            <a:avLst>
              <a:gd name="adj" fmla="val 80000"/>
            </a:avLst>
          </a:prstGeom>
          <a:solidFill>
            <a:srgbClr val="F4B60C"/>
          </a:solidFill>
          <a:ln/>
        </p:spPr>
        <p:txBody>
          <a:bodyPr wrap="square" lIns="68792" tIns="28112" rIns="68792" bIns="28112" rtlCol="0" anchor="ctr"/>
          <a:lstStyle/>
          <a:p>
            <a:pPr algn="ctr">
              <a:lnSpc>
                <a:spcPts val="1125"/>
              </a:lnSpc>
            </a:pPr>
            <a:r>
              <a:rPr lang="en-US" sz="900" kern="0" spc="12" dirty="0">
                <a:solidFill>
                  <a:srgbClr val="050631"/>
                </a:solidFill>
              </a:rPr>
              <a:t>Lilac Hotel Gym</a:t>
            </a:r>
            <a:endParaRPr lang="en-US" sz="900" dirty="0"/>
          </a:p>
        </p:txBody>
      </p:sp>
      <p:sp>
        <p:nvSpPr>
          <p:cNvPr id="12" name="Text 9"/>
          <p:cNvSpPr/>
          <p:nvPr/>
        </p:nvSpPr>
        <p:spPr>
          <a:xfrm>
            <a:off x="5667375" y="2951942"/>
            <a:ext cx="1524000" cy="238125"/>
          </a:xfrm>
          <a:prstGeom prst="roundRect">
            <a:avLst>
              <a:gd name="adj" fmla="val 80000"/>
            </a:avLst>
          </a:prstGeom>
          <a:solidFill>
            <a:srgbClr val="F4B60C"/>
          </a:solidFill>
          <a:ln/>
        </p:spPr>
        <p:txBody>
          <a:bodyPr wrap="square" lIns="84667" tIns="28112" rIns="84667" bIns="28112" rtlCol="0" anchor="ctr"/>
          <a:lstStyle/>
          <a:p>
            <a:pPr algn="ctr">
              <a:lnSpc>
                <a:spcPts val="1125"/>
              </a:lnSpc>
            </a:pPr>
            <a:r>
              <a:rPr lang="en-US" sz="900" kern="0" spc="12" dirty="0">
                <a:solidFill>
                  <a:srgbClr val="050631"/>
                </a:solidFill>
              </a:rPr>
              <a:t>Launch Event Plan</a:t>
            </a:r>
            <a:endParaRPr lang="en-US" sz="900" dirty="0"/>
          </a:p>
        </p:txBody>
      </p:sp>
      <p:sp>
        <p:nvSpPr>
          <p:cNvPr id="13" name="Text 10"/>
          <p:cNvSpPr/>
          <p:nvPr/>
        </p:nvSpPr>
        <p:spPr>
          <a:xfrm>
            <a:off x="4570397" y="2665132"/>
            <a:ext cx="2619375" cy="238125"/>
          </a:xfrm>
          <a:prstGeom prst="roundRect">
            <a:avLst>
              <a:gd name="adj" fmla="val 80000"/>
            </a:avLst>
          </a:prstGeom>
          <a:solidFill>
            <a:srgbClr val="F4B60C"/>
          </a:solidFill>
          <a:ln/>
        </p:spPr>
        <p:txBody>
          <a:bodyPr wrap="square" lIns="145521" tIns="28112" rIns="145521" bIns="28112" rtlCol="0" anchor="ctr"/>
          <a:lstStyle/>
          <a:p>
            <a:pPr algn="ctr">
              <a:lnSpc>
                <a:spcPts val="1125"/>
              </a:lnSpc>
            </a:pPr>
            <a:r>
              <a:rPr lang="en-US" sz="900" kern="0" spc="12" dirty="0">
                <a:solidFill>
                  <a:srgbClr val="050631"/>
                </a:solidFill>
              </a:rPr>
              <a:t>DX Fitness Centre</a:t>
            </a:r>
            <a:endParaRPr lang="en-US" sz="900" dirty="0"/>
          </a:p>
        </p:txBody>
      </p:sp>
      <p:sp>
        <p:nvSpPr>
          <p:cNvPr id="14" name="Text 11"/>
          <p:cNvSpPr/>
          <p:nvPr/>
        </p:nvSpPr>
        <p:spPr>
          <a:xfrm>
            <a:off x="3667125" y="2288141"/>
            <a:ext cx="1666875" cy="238125"/>
          </a:xfrm>
          <a:prstGeom prst="roundRect">
            <a:avLst>
              <a:gd name="adj" fmla="val 80000"/>
            </a:avLst>
          </a:prstGeom>
          <a:solidFill>
            <a:srgbClr val="05AACF"/>
          </a:solidFill>
          <a:ln/>
        </p:spPr>
        <p:txBody>
          <a:bodyPr wrap="square" lIns="92604" tIns="28112" rIns="92604" bIns="28112" rtlCol="0" anchor="ctr"/>
          <a:lstStyle/>
          <a:p>
            <a:pPr algn="ctr">
              <a:lnSpc>
                <a:spcPts val="1125"/>
              </a:lnSpc>
            </a:pPr>
            <a:r>
              <a:rPr lang="en-US" sz="900" kern="0" spc="12" dirty="0">
                <a:solidFill>
                  <a:srgbClr val="F4EFEB"/>
                </a:solidFill>
              </a:rPr>
              <a:t>Beast Gym</a:t>
            </a:r>
            <a:endParaRPr lang="en-US" sz="900" dirty="0"/>
          </a:p>
        </p:txBody>
      </p:sp>
      <p:sp>
        <p:nvSpPr>
          <p:cNvPr id="15" name="Text 12"/>
          <p:cNvSpPr/>
          <p:nvPr/>
        </p:nvSpPr>
        <p:spPr>
          <a:xfrm>
            <a:off x="2143125" y="2000072"/>
            <a:ext cx="1905000" cy="238125"/>
          </a:xfrm>
          <a:prstGeom prst="roundRect">
            <a:avLst>
              <a:gd name="adj" fmla="val 80000"/>
            </a:avLst>
          </a:prstGeom>
          <a:solidFill>
            <a:srgbClr val="05AACF"/>
          </a:solidFill>
          <a:ln/>
        </p:spPr>
        <p:txBody>
          <a:bodyPr wrap="square" lIns="105833" tIns="28112" rIns="105833" bIns="28112" rtlCol="0" anchor="ctr"/>
          <a:lstStyle/>
          <a:p>
            <a:pPr algn="ctr">
              <a:lnSpc>
                <a:spcPts val="1125"/>
              </a:lnSpc>
            </a:pPr>
            <a:r>
              <a:rPr lang="en-US" sz="900" kern="0" spc="12" dirty="0">
                <a:solidFill>
                  <a:srgbClr val="F4EFEB"/>
                </a:solidFill>
              </a:rPr>
              <a:t>Mantri Fitness Club</a:t>
            </a:r>
            <a:endParaRPr lang="en-US" sz="900" dirty="0"/>
          </a:p>
        </p:txBody>
      </p:sp>
      <p:sp>
        <p:nvSpPr>
          <p:cNvPr id="16" name="Text 13"/>
          <p:cNvSpPr/>
          <p:nvPr/>
        </p:nvSpPr>
        <p:spPr>
          <a:xfrm>
            <a:off x="6193307" y="3620004"/>
            <a:ext cx="2428875" cy="238125"/>
          </a:xfrm>
          <a:prstGeom prst="roundRect">
            <a:avLst>
              <a:gd name="adj" fmla="val 80000"/>
            </a:avLst>
          </a:prstGeom>
          <a:solidFill>
            <a:srgbClr val="050631"/>
          </a:solidFill>
          <a:ln/>
        </p:spPr>
        <p:txBody>
          <a:bodyPr wrap="square" lIns="134938" tIns="28112" rIns="134938" bIns="28112" rtlCol="0" anchor="ctr"/>
          <a:lstStyle/>
          <a:p>
            <a:pPr algn="ctr">
              <a:lnSpc>
                <a:spcPts val="1125"/>
              </a:lnSpc>
            </a:pPr>
            <a:r>
              <a:rPr lang="en-US" sz="900" kern="0" spc="12" dirty="0">
                <a:solidFill>
                  <a:srgbClr val="F4EFEB"/>
                </a:solidFill>
              </a:rPr>
              <a:t>Finance Business Year Close</a:t>
            </a:r>
            <a:endParaRPr lang="en-US" sz="900" dirty="0"/>
          </a:p>
        </p:txBody>
      </p:sp>
      <p:sp>
        <p:nvSpPr>
          <p:cNvPr id="17" name="Text 14"/>
          <p:cNvSpPr/>
          <p:nvPr/>
        </p:nvSpPr>
        <p:spPr>
          <a:xfrm>
            <a:off x="5429250" y="3333342"/>
            <a:ext cx="2286000" cy="238125"/>
          </a:xfrm>
          <a:prstGeom prst="roundRect">
            <a:avLst>
              <a:gd name="adj" fmla="val 80000"/>
            </a:avLst>
          </a:prstGeom>
          <a:solidFill>
            <a:srgbClr val="050631"/>
          </a:solidFill>
          <a:ln/>
        </p:spPr>
        <p:txBody>
          <a:bodyPr wrap="square" lIns="127000" tIns="28112" rIns="127000" bIns="28112" rtlCol="0" anchor="ctr"/>
          <a:lstStyle/>
          <a:p>
            <a:pPr algn="ctr">
              <a:lnSpc>
                <a:spcPts val="1125"/>
              </a:lnSpc>
            </a:pPr>
            <a:r>
              <a:rPr lang="en-US" sz="900" kern="0" spc="12" dirty="0">
                <a:solidFill>
                  <a:srgbClr val="F4EFEB"/>
                </a:solidFill>
              </a:rPr>
              <a:t>Global OKR Updates</a:t>
            </a:r>
            <a:endParaRPr lang="en-US" sz="900" dirty="0"/>
          </a:p>
        </p:txBody>
      </p:sp>
      <p:sp>
        <p:nvSpPr>
          <p:cNvPr id="18" name="Text 15"/>
          <p:cNvSpPr/>
          <p:nvPr/>
        </p:nvSpPr>
        <p:spPr>
          <a:xfrm>
            <a:off x="6193475" y="4002370"/>
            <a:ext cx="1619250" cy="238125"/>
          </a:xfrm>
          <a:prstGeom prst="roundRect">
            <a:avLst>
              <a:gd name="adj" fmla="val 80000"/>
            </a:avLst>
          </a:prstGeom>
          <a:solidFill>
            <a:srgbClr val="7E36E2"/>
          </a:solidFill>
          <a:ln/>
        </p:spPr>
        <p:txBody>
          <a:bodyPr wrap="square" lIns="89958" tIns="28112" rIns="89958" bIns="28112" rtlCol="0" anchor="ctr"/>
          <a:lstStyle/>
          <a:p>
            <a:pPr algn="ctr">
              <a:lnSpc>
                <a:spcPts val="1125"/>
              </a:lnSpc>
            </a:pPr>
            <a:r>
              <a:rPr lang="en-US" sz="900" kern="0" spc="12" dirty="0">
                <a:solidFill>
                  <a:srgbClr val="F4EFEB"/>
                </a:solidFill>
              </a:rPr>
              <a:t>Holiday Party Planning</a:t>
            </a:r>
            <a:endParaRPr lang="en-US" sz="900" dirty="0"/>
          </a:p>
        </p:txBody>
      </p:sp>
      <p:sp>
        <p:nvSpPr>
          <p:cNvPr id="19" name="Text 16"/>
          <p:cNvSpPr/>
          <p:nvPr/>
        </p:nvSpPr>
        <p:spPr>
          <a:xfrm>
            <a:off x="2142973" y="4002370"/>
            <a:ext cx="1571625" cy="238125"/>
          </a:xfrm>
          <a:prstGeom prst="roundRect">
            <a:avLst>
              <a:gd name="adj" fmla="val 80000"/>
            </a:avLst>
          </a:prstGeom>
          <a:solidFill>
            <a:srgbClr val="7E36E2"/>
          </a:solidFill>
          <a:ln/>
        </p:spPr>
        <p:txBody>
          <a:bodyPr wrap="square" lIns="87313" tIns="28112" rIns="87313" bIns="28112" rtlCol="0" anchor="ctr"/>
          <a:lstStyle/>
          <a:p>
            <a:pPr algn="ctr">
              <a:lnSpc>
                <a:spcPts val="1125"/>
              </a:lnSpc>
            </a:pPr>
            <a:r>
              <a:rPr lang="en-US" sz="900" kern="0" spc="12" dirty="0">
                <a:solidFill>
                  <a:srgbClr val="F4EFEB"/>
                </a:solidFill>
              </a:rPr>
              <a:t>Pulse Survey</a:t>
            </a:r>
            <a:endParaRPr lang="en-US" sz="900" dirty="0"/>
          </a:p>
        </p:txBody>
      </p:sp>
      <p:sp>
        <p:nvSpPr>
          <p:cNvPr id="20" name="Shape 17"/>
          <p:cNvSpPr/>
          <p:nvPr/>
        </p:nvSpPr>
        <p:spPr>
          <a:xfrm rot="5400000">
            <a:off x="542706" y="3192499"/>
            <a:ext cx="3143250" cy="0"/>
          </a:xfrm>
          <a:prstGeom prst="line">
            <a:avLst/>
          </a:prstGeom>
          <a:solidFill>
            <a:srgbClr val="050631"/>
          </a:solidFill>
          <a:ln w="5292">
            <a:solidFill>
              <a:srgbClr val="545464"/>
            </a:solidFill>
            <a:prstDash val="solid"/>
            <a:headEnd type="none"/>
            <a:tailEnd type="none"/>
          </a:ln>
        </p:spPr>
      </p:sp>
      <p:sp>
        <p:nvSpPr>
          <p:cNvPr id="21" name="Text 18"/>
          <p:cNvSpPr/>
          <p:nvPr/>
        </p:nvSpPr>
        <p:spPr>
          <a:xfrm>
            <a:off x="477253" y="2179825"/>
            <a:ext cx="1524000" cy="166687"/>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2" name="Text 19"/>
          <p:cNvSpPr/>
          <p:nvPr/>
        </p:nvSpPr>
        <p:spPr>
          <a:xfrm>
            <a:off x="477253" y="284995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3" name="Text 20"/>
          <p:cNvSpPr/>
          <p:nvPr/>
        </p:nvSpPr>
        <p:spPr>
          <a:xfrm>
            <a:off x="477253" y="3512392"/>
            <a:ext cx="1524000" cy="166688"/>
          </a:xfrm>
          <a:prstGeom prst="rect">
            <a:avLst/>
          </a:prstGeom>
          <a:noFill/>
          <a:ln/>
        </p:spPr>
        <p:txBody>
          <a:bodyPr wrap="square" lIns="0" tIns="0" rIns="0" bIns="0" rtlCol="0" anchor="ctr"/>
          <a:lstStyle/>
          <a:p>
            <a:pPr algn="l">
              <a:lnSpc>
                <a:spcPts val="1313"/>
              </a:lnSpc>
            </a:pPr>
            <a:r>
              <a:rPr lang="en-US" sz="1100" kern="0" spc="12" dirty="0">
                <a:solidFill>
                  <a:srgbClr val="545464"/>
                </a:solidFill>
                <a:latin typeface="Helmet" pitchFamily="34" charset="0"/>
                <a:ea typeface="Helmet" pitchFamily="34" charset="-122"/>
              </a:rPr>
              <a:t>EVENTS</a:t>
            </a:r>
            <a:endParaRPr lang="en-US" sz="1050" dirty="0"/>
          </a:p>
        </p:txBody>
      </p:sp>
      <p:sp>
        <p:nvSpPr>
          <p:cNvPr id="24" name="Text 21"/>
          <p:cNvSpPr/>
          <p:nvPr/>
        </p:nvSpPr>
        <p:spPr>
          <a:xfrm>
            <a:off x="477253" y="417974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5" name="Shape 22"/>
          <p:cNvSpPr/>
          <p:nvPr/>
        </p:nvSpPr>
        <p:spPr>
          <a:xfrm>
            <a:off x="476250" y="3930390"/>
            <a:ext cx="8195724" cy="0"/>
          </a:xfrm>
          <a:prstGeom prst="line">
            <a:avLst/>
          </a:prstGeom>
          <a:solidFill>
            <a:srgbClr val="050631"/>
          </a:solidFill>
          <a:ln w="5292">
            <a:solidFill>
              <a:srgbClr val="545464"/>
            </a:solidFill>
            <a:prstDash val="solid"/>
            <a:headEnd type="none"/>
            <a:tailEnd type="none"/>
          </a:ln>
        </p:spPr>
      </p:sp>
      <p:sp>
        <p:nvSpPr>
          <p:cNvPr id="26" name="Shape 23"/>
          <p:cNvSpPr/>
          <p:nvPr/>
        </p:nvSpPr>
        <p:spPr>
          <a:xfrm>
            <a:off x="476250" y="3264325"/>
            <a:ext cx="8195724" cy="0"/>
          </a:xfrm>
          <a:prstGeom prst="line">
            <a:avLst/>
          </a:prstGeom>
          <a:solidFill>
            <a:srgbClr val="050631"/>
          </a:solidFill>
          <a:ln w="5292">
            <a:solidFill>
              <a:srgbClr val="545464"/>
            </a:solidFill>
            <a:prstDash val="solid"/>
            <a:headEnd type="none"/>
            <a:tailEnd type="none"/>
          </a:ln>
        </p:spPr>
      </p:sp>
      <p:sp>
        <p:nvSpPr>
          <p:cNvPr id="27" name="Shape 24"/>
          <p:cNvSpPr/>
          <p:nvPr/>
        </p:nvSpPr>
        <p:spPr>
          <a:xfrm>
            <a:off x="476250" y="2598260"/>
            <a:ext cx="8195724" cy="0"/>
          </a:xfrm>
          <a:prstGeom prst="line">
            <a:avLst/>
          </a:prstGeom>
          <a:solidFill>
            <a:srgbClr val="050631"/>
          </a:solidFill>
          <a:ln w="5292">
            <a:solidFill>
              <a:srgbClr val="545464"/>
            </a:solidFill>
            <a:prstDash val="solid"/>
            <a:headEnd type="none"/>
            <a:tailEnd type="none"/>
          </a:ln>
        </p:spPr>
      </p:sp>
      <p:sp>
        <p:nvSpPr>
          <p:cNvPr id="28" name="Text 25"/>
          <p:cNvSpPr/>
          <p:nvPr/>
        </p:nvSpPr>
        <p:spPr>
          <a:xfrm>
            <a:off x="2143125" y="3333342"/>
            <a:ext cx="3190875" cy="238125"/>
          </a:xfrm>
          <a:prstGeom prst="roundRect">
            <a:avLst>
              <a:gd name="adj" fmla="val 80000"/>
            </a:avLst>
          </a:prstGeom>
          <a:solidFill>
            <a:srgbClr val="050631"/>
          </a:solidFill>
          <a:ln/>
        </p:spPr>
        <p:txBody>
          <a:bodyPr wrap="square" lIns="177271" tIns="28112" rIns="177271" bIns="28112" rtlCol="0" anchor="ctr"/>
          <a:lstStyle/>
          <a:p>
            <a:pPr algn="ctr">
              <a:lnSpc>
                <a:spcPts val="1125"/>
              </a:lnSpc>
            </a:pPr>
            <a:r>
              <a:rPr lang="en-US" sz="900" kern="0" spc="12" dirty="0">
                <a:solidFill>
                  <a:srgbClr val="F4EFEB"/>
                </a:solidFill>
              </a:rPr>
              <a:t>OKR Scoping</a:t>
            </a:r>
            <a:endParaRPr lang="en-US" sz="900" dirty="0"/>
          </a:p>
        </p:txBody>
      </p:sp>
      <p:sp>
        <p:nvSpPr>
          <p:cNvPr id="29" name="Text 26"/>
          <p:cNvSpPr/>
          <p:nvPr/>
        </p:nvSpPr>
        <p:spPr>
          <a:xfrm>
            <a:off x="4761086" y="4286250"/>
            <a:ext cx="904875" cy="238125"/>
          </a:xfrm>
          <a:prstGeom prst="roundRect">
            <a:avLst>
              <a:gd name="adj" fmla="val 80000"/>
            </a:avLst>
          </a:prstGeom>
          <a:solidFill>
            <a:srgbClr val="7E36E2"/>
          </a:solidFill>
          <a:ln/>
        </p:spPr>
        <p:txBody>
          <a:bodyPr wrap="square" lIns="50271" tIns="28112" rIns="50271" bIns="28112" rtlCol="0" anchor="ctr"/>
          <a:lstStyle/>
          <a:p>
            <a:pPr algn="ctr">
              <a:lnSpc>
                <a:spcPts val="1125"/>
              </a:lnSpc>
            </a:pPr>
            <a:r>
              <a:rPr lang="en-US" sz="900" kern="0" spc="12" dirty="0">
                <a:solidFill>
                  <a:srgbClr val="F4EFEB"/>
                </a:solidFill>
              </a:rPr>
              <a:t>Team Retreat</a:t>
            </a:r>
            <a:endParaRPr lang="en-US" sz="900" dirty="0"/>
          </a:p>
        </p:txBody>
      </p:sp>
      <p:sp>
        <p:nvSpPr>
          <p:cNvPr id="30" name="Text 27"/>
          <p:cNvSpPr/>
          <p:nvPr/>
        </p:nvSpPr>
        <p:spPr>
          <a:xfrm>
            <a:off x="476250" y="476250"/>
            <a:ext cx="11430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Next</a:t>
            </a:r>
            <a:endParaRPr lang="en-US" sz="1350" dirty="0"/>
          </a:p>
        </p:txBody>
      </p:sp>
      <p:sp>
        <p:nvSpPr>
          <p:cNvPr id="31" name="Text 28"/>
          <p:cNvSpPr/>
          <p:nvPr/>
        </p:nvSpPr>
        <p:spPr>
          <a:xfrm>
            <a:off x="795338"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Year</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0631"/>
        </a:solidFill>
        <a:effectLst/>
      </p:bgPr>
    </p:bg>
    <p:spTree>
      <p:nvGrpSpPr>
        <p:cNvPr id="1" name=""/>
        <p:cNvGrpSpPr/>
        <p:nvPr/>
      </p:nvGrpSpPr>
      <p:grpSpPr>
        <a:xfrm>
          <a:off x="0" y="0"/>
          <a:ext cx="0" cy="0"/>
          <a:chOff x="0" y="0"/>
          <a:chExt cx="0" cy="0"/>
        </a:xfrm>
      </p:grpSpPr>
      <p:sp>
        <p:nvSpPr>
          <p:cNvPr id="3" name="Shape 0"/>
          <p:cNvSpPr/>
          <p:nvPr/>
        </p:nvSpPr>
        <p:spPr>
          <a:xfrm rot="20700000">
            <a:off x="894738" y="3553151"/>
            <a:ext cx="1014883" cy="879032"/>
          </a:xfrm>
          <a:prstGeom prst="triangle">
            <a:avLst/>
          </a:prstGeom>
          <a:solidFill>
            <a:srgbClr val="05AACF"/>
          </a:solidFill>
          <a:ln/>
        </p:spPr>
      </p:sp>
      <p:sp>
        <p:nvSpPr>
          <p:cNvPr id="4" name="Shape 1"/>
          <p:cNvSpPr/>
          <p:nvPr/>
        </p:nvSpPr>
        <p:spPr>
          <a:xfrm rot="20100000">
            <a:off x="-32765" y="1593532"/>
            <a:ext cx="1047750" cy="1047750"/>
          </a:xfrm>
          <a:prstGeom prst="roundRect">
            <a:avLst>
              <a:gd name="adj" fmla="val -87273"/>
            </a:avLst>
          </a:prstGeom>
          <a:solidFill>
            <a:srgbClr val="FFFFFF">
              <a:alpha val="0"/>
            </a:srgbClr>
          </a:solidFill>
          <a:ln w="42333">
            <a:solidFill>
              <a:srgbClr val="F5016A"/>
            </a:solidFill>
            <a:prstDash val="solid"/>
          </a:ln>
        </p:spPr>
      </p:sp>
      <p:sp>
        <p:nvSpPr>
          <p:cNvPr id="5" name="Text 2"/>
          <p:cNvSpPr/>
          <p:nvPr/>
        </p:nvSpPr>
        <p:spPr>
          <a:xfrm>
            <a:off x="1573876" y="1411590"/>
            <a:ext cx="6976813" cy="1402010"/>
          </a:xfrm>
          <a:prstGeom prst="rect">
            <a:avLst/>
          </a:prstGeom>
          <a:noFill/>
          <a:ln/>
        </p:spPr>
        <p:txBody>
          <a:bodyPr wrap="square" lIns="0" tIns="0" rIns="0" bIns="0" rtlCol="0" anchor="t"/>
          <a:lstStyle/>
          <a:p>
            <a:pPr algn="l">
              <a:lnSpc>
                <a:spcPts val="11250"/>
              </a:lnSpc>
            </a:pPr>
            <a:r>
              <a:rPr lang="en-US" sz="8800" b="1" dirty="0">
                <a:solidFill>
                  <a:srgbClr val="F4EFEB"/>
                </a:solidFill>
                <a:latin typeface="Helmet" pitchFamily="34" charset="0"/>
                <a:ea typeface="Helmet" pitchFamily="34" charset="-122"/>
              </a:rPr>
              <a:t>Thank you</a:t>
            </a:r>
            <a:endParaRPr lang="en-US" sz="8800" dirty="0"/>
          </a:p>
        </p:txBody>
      </p:sp>
      <p:sp>
        <p:nvSpPr>
          <p:cNvPr id="6" name="Shape 3"/>
          <p:cNvSpPr/>
          <p:nvPr/>
        </p:nvSpPr>
        <p:spPr>
          <a:xfrm>
            <a:off x="697174" y="-94464"/>
            <a:ext cx="1047750" cy="1047750"/>
          </a:xfrm>
          <a:prstGeom prst="diamond">
            <a:avLst/>
          </a:prstGeom>
          <a:solidFill>
            <a:srgbClr val="7E36E2"/>
          </a:solidFill>
          <a:ln/>
        </p:spPr>
      </p:sp>
      <p:sp>
        <p:nvSpPr>
          <p:cNvPr id="7" name="Shape 4"/>
          <p:cNvSpPr/>
          <p:nvPr/>
        </p:nvSpPr>
        <p:spPr>
          <a:xfrm rot="20400000">
            <a:off x="1905219" y="4207037"/>
            <a:ext cx="1047750" cy="1047750"/>
          </a:xfrm>
          <a:prstGeom prst="diamond">
            <a:avLst/>
          </a:prstGeom>
          <a:solidFill>
            <a:srgbClr val="F15108"/>
          </a:solidFill>
          <a:ln/>
        </p:spPr>
      </p:sp>
      <p:sp>
        <p:nvSpPr>
          <p:cNvPr id="8" name="Shape 5"/>
          <p:cNvSpPr/>
          <p:nvPr/>
        </p:nvSpPr>
        <p:spPr>
          <a:xfrm>
            <a:off x="7176775" y="-139185"/>
            <a:ext cx="1047750" cy="1047750"/>
          </a:xfrm>
          <a:prstGeom prst="ellipse">
            <a:avLst/>
          </a:prstGeom>
          <a:solidFill>
            <a:srgbClr val="F4B60C"/>
          </a:solidFill>
          <a:ln/>
        </p:spPr>
      </p:sp>
      <p:sp>
        <p:nvSpPr>
          <p:cNvPr id="9" name="Shape 6"/>
          <p:cNvSpPr/>
          <p:nvPr/>
        </p:nvSpPr>
        <p:spPr>
          <a:xfrm>
            <a:off x="7887715" y="4078136"/>
            <a:ext cx="1325948" cy="1325948"/>
          </a:xfrm>
          <a:prstGeom prst="ellipse">
            <a:avLst/>
          </a:prstGeom>
          <a:solidFill>
            <a:srgbClr val="E5E7F0">
              <a:alpha val="0"/>
            </a:srgbClr>
          </a:solidFill>
          <a:ln w="21167">
            <a:solidFill>
              <a:srgbClr val="F4B60C"/>
            </a:solidFill>
            <a:prstDash val="solid"/>
          </a:ln>
        </p:spPr>
      </p:sp>
      <p:sp>
        <p:nvSpPr>
          <p:cNvPr id="10" name="Shape 7"/>
          <p:cNvSpPr/>
          <p:nvPr/>
        </p:nvSpPr>
        <p:spPr>
          <a:xfrm rot="1200000">
            <a:off x="7670308" y="805823"/>
            <a:ext cx="486050" cy="486050"/>
          </a:xfrm>
          <a:prstGeom prst="diamond">
            <a:avLst/>
          </a:prstGeom>
          <a:solidFill>
            <a:srgbClr val="05AACF"/>
          </a:solidFill>
          <a:ln/>
        </p:spPr>
      </p:sp>
      <p:sp>
        <p:nvSpPr>
          <p:cNvPr id="11" name="Shape 8"/>
          <p:cNvSpPr/>
          <p:nvPr/>
        </p:nvSpPr>
        <p:spPr>
          <a:xfrm rot="1500000">
            <a:off x="6334893" y="454632"/>
            <a:ext cx="775920" cy="775920"/>
          </a:xfrm>
          <a:prstGeom prst="roundRect">
            <a:avLst>
              <a:gd name="adj" fmla="val -117847"/>
            </a:avLst>
          </a:prstGeom>
          <a:solidFill>
            <a:srgbClr val="FFFFFF">
              <a:alpha val="0"/>
            </a:srgbClr>
          </a:solidFill>
          <a:ln w="21167">
            <a:solidFill>
              <a:srgbClr val="7E36E2"/>
            </a:solidFill>
            <a:prstDash val="solid"/>
          </a:ln>
        </p:spPr>
      </p:sp>
      <p:sp>
        <p:nvSpPr>
          <p:cNvPr id="12" name="Shape 9"/>
          <p:cNvSpPr/>
          <p:nvPr/>
        </p:nvSpPr>
        <p:spPr>
          <a:xfrm>
            <a:off x="4988612" y="1079629"/>
            <a:ext cx="277973" cy="277973"/>
          </a:xfrm>
          <a:prstGeom prst="ellipse">
            <a:avLst/>
          </a:prstGeom>
          <a:solidFill>
            <a:srgbClr val="F15108"/>
          </a:solidFill>
          <a:ln/>
        </p:spPr>
      </p:sp>
    </p:spTree>
    <p:extLst>
      <p:ext uri="{BB962C8B-B14F-4D97-AF65-F5344CB8AC3E}">
        <p14:creationId xmlns:p14="http://schemas.microsoft.com/office/powerpoint/2010/main" val="1711623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50631"/>
        </a:solidFill>
        <a:effectLst/>
      </p:bgPr>
    </p:bg>
    <p:spTree>
      <p:nvGrpSpPr>
        <p:cNvPr id="1" name=""/>
        <p:cNvGrpSpPr/>
        <p:nvPr/>
      </p:nvGrpSpPr>
      <p:grpSpPr>
        <a:xfrm>
          <a:off x="0" y="0"/>
          <a:ext cx="0" cy="0"/>
          <a:chOff x="0" y="0"/>
          <a:chExt cx="0" cy="0"/>
        </a:xfrm>
      </p:grpSpPr>
      <p:sp>
        <p:nvSpPr>
          <p:cNvPr id="3" name="Text 0"/>
          <p:cNvSpPr/>
          <p:nvPr/>
        </p:nvSpPr>
        <p:spPr>
          <a:xfrm>
            <a:off x="3236128" y="4189123"/>
            <a:ext cx="8001000" cy="1071562"/>
          </a:xfrm>
          <a:prstGeom prst="rect">
            <a:avLst/>
          </a:prstGeom>
          <a:noFill/>
          <a:ln/>
        </p:spPr>
        <p:txBody>
          <a:bodyPr wrap="square" lIns="0" tIns="0" rIns="0" bIns="0" rtlCol="0" anchor="t"/>
          <a:lstStyle/>
          <a:p>
            <a:pPr algn="l">
              <a:lnSpc>
                <a:spcPts val="8438"/>
              </a:lnSpc>
            </a:pPr>
            <a:r>
              <a:rPr lang="en-US" sz="11300" b="1" dirty="0">
                <a:solidFill>
                  <a:srgbClr val="FF0000"/>
                </a:solidFill>
                <a:latin typeface="Helmet" pitchFamily="34" charset="0"/>
                <a:ea typeface="Helmet" pitchFamily="34" charset="-122"/>
                <a:cs typeface="Helmet" pitchFamily="34" charset="-120"/>
              </a:rPr>
              <a:t>Summary</a:t>
            </a:r>
            <a:endParaRPr lang="en-US" sz="11250" dirty="0">
              <a:solidFill>
                <a:srgbClr val="FF0000"/>
              </a:solidFill>
            </a:endParaRPr>
          </a:p>
        </p:txBody>
      </p:sp>
      <p:sp>
        <p:nvSpPr>
          <p:cNvPr id="4" name="Text 1"/>
          <p:cNvSpPr/>
          <p:nvPr/>
        </p:nvSpPr>
        <p:spPr>
          <a:xfrm>
            <a:off x="620388" y="4356863"/>
            <a:ext cx="762000" cy="642938"/>
          </a:xfrm>
          <a:prstGeom prst="rect">
            <a:avLst/>
          </a:prstGeom>
          <a:noFill/>
          <a:ln/>
        </p:spPr>
        <p:txBody>
          <a:bodyPr wrap="square" lIns="0" tIns="0" rIns="0" bIns="0" rtlCol="0" anchor="t"/>
          <a:lstStyle/>
          <a:p>
            <a:pPr algn="l">
              <a:lnSpc>
                <a:spcPts val="5063"/>
              </a:lnSpc>
            </a:pPr>
            <a:endParaRPr lang="en-US" sz="6750" dirty="0"/>
          </a:p>
        </p:txBody>
      </p:sp>
      <p:sp>
        <p:nvSpPr>
          <p:cNvPr id="5" name="Text 2"/>
          <p:cNvSpPr/>
          <p:nvPr/>
        </p:nvSpPr>
        <p:spPr>
          <a:xfrm>
            <a:off x="3285422" y="1616936"/>
            <a:ext cx="4024536"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Over the past year, our company has experienced tremendous growth and success, and it wouldn't have been possible without our valued customers. Their unwavering support, trust, and loyalty have played a pivotal role in shaping this remarkable year. </a:t>
            </a:r>
            <a:endParaRPr lang="en-US" sz="1050" dirty="0"/>
          </a:p>
        </p:txBody>
      </p:sp>
      <p:sp>
        <p:nvSpPr>
          <p:cNvPr id="6" name="Text 3"/>
          <p:cNvSpPr/>
          <p:nvPr/>
        </p:nvSpPr>
        <p:spPr>
          <a:xfrm>
            <a:off x="620388" y="1714500"/>
            <a:ext cx="1095077" cy="542925"/>
          </a:xfrm>
          <a:prstGeom prst="rect">
            <a:avLst/>
          </a:prstGeom>
          <a:noFill/>
          <a:ln/>
        </p:spPr>
        <p:txBody>
          <a:bodyPr wrap="square" lIns="0" tIns="0" rIns="0" bIns="0" rtlCol="0" anchor="t"/>
          <a:lstStyle/>
          <a:p>
            <a:pPr algn="l">
              <a:lnSpc>
                <a:spcPts val="4050"/>
              </a:lnSpc>
            </a:pPr>
            <a:r>
              <a:rPr lang="en-US" sz="6800" b="1" kern="0" spc="-60" dirty="0">
                <a:solidFill>
                  <a:srgbClr val="FF0000"/>
                </a:solidFill>
                <a:latin typeface="Helmet" pitchFamily="34" charset="0"/>
                <a:ea typeface="Helmet" pitchFamily="34" charset="-122"/>
                <a:cs typeface="Helmet" pitchFamily="34" charset="-120"/>
              </a:rPr>
              <a:t>'19</a:t>
            </a:r>
            <a:endParaRPr lang="en-US" sz="6750" dirty="0">
              <a:solidFill>
                <a:srgbClr val="FF0000"/>
              </a:solidFill>
            </a:endParaRPr>
          </a:p>
        </p:txBody>
      </p:sp>
      <p:sp>
        <p:nvSpPr>
          <p:cNvPr id="7" name="Text 4"/>
          <p:cNvSpPr/>
          <p:nvPr/>
        </p:nvSpPr>
        <p:spPr>
          <a:xfrm>
            <a:off x="3285422" y="2430472"/>
            <a:ext cx="4024164" cy="833438"/>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As we reflect on the past year, we are immensely grateful for the strong relationships we have built and the incredible journey we have embarked upon together. Our customers have truly been the cornerstone of our success</a:t>
            </a:r>
            <a:r>
              <a:rPr lang="en-US" sz="1100" kern="0" spc="12" dirty="0">
                <a:solidFill>
                  <a:srgbClr val="F4EFEB"/>
                </a:solidFill>
                <a:latin typeface="Helmet" pitchFamily="34" charset="0"/>
                <a:ea typeface="Helmet" pitchFamily="34" charset="-122"/>
                <a:cs typeface="Helmet" pitchFamily="34" charset="-120"/>
              </a:rPr>
              <a:t>.</a:t>
            </a:r>
            <a:endParaRPr lang="en-US" sz="1050" dirty="0"/>
          </a:p>
        </p:txBody>
      </p:sp>
      <p:sp>
        <p:nvSpPr>
          <p:cNvPr id="8" name="Shape 5"/>
          <p:cNvSpPr/>
          <p:nvPr/>
        </p:nvSpPr>
        <p:spPr>
          <a:xfrm rot="20700000">
            <a:off x="8461508" y="163511"/>
            <a:ext cx="797711" cy="690930"/>
          </a:xfrm>
          <a:prstGeom prst="triangle">
            <a:avLst/>
          </a:prstGeom>
          <a:solidFill>
            <a:srgbClr val="05AACF"/>
          </a:solidFill>
          <a:ln/>
        </p:spPr>
      </p:sp>
      <p:sp>
        <p:nvSpPr>
          <p:cNvPr id="9" name="Shape 6"/>
          <p:cNvSpPr/>
          <p:nvPr/>
        </p:nvSpPr>
        <p:spPr>
          <a:xfrm rot="20400000">
            <a:off x="8057001" y="805508"/>
            <a:ext cx="704812" cy="704812"/>
          </a:xfrm>
          <a:prstGeom prst="diamond">
            <a:avLst/>
          </a:prstGeom>
          <a:solidFill>
            <a:srgbClr val="7E36E2"/>
          </a:solidFill>
          <a:ln/>
        </p:spPr>
      </p:sp>
      <p:sp>
        <p:nvSpPr>
          <p:cNvPr id="10" name="Shape 7"/>
          <p:cNvSpPr/>
          <p:nvPr/>
        </p:nvSpPr>
        <p:spPr>
          <a:xfrm>
            <a:off x="7737492" y="-147157"/>
            <a:ext cx="952574" cy="952574"/>
          </a:xfrm>
          <a:prstGeom prst="ellipse">
            <a:avLst/>
          </a:prstGeom>
          <a:solidFill>
            <a:srgbClr val="E5E7F0">
              <a:alpha val="0"/>
            </a:srgbClr>
          </a:solidFill>
          <a:ln w="42333">
            <a:solidFill>
              <a:srgbClr val="F4B60C"/>
            </a:solidFill>
            <a:prstDash val="solid"/>
          </a:ln>
        </p:spPr>
      </p:sp>
      <p:sp>
        <p:nvSpPr>
          <p:cNvPr id="11" name="Shape 8"/>
          <p:cNvSpPr/>
          <p:nvPr/>
        </p:nvSpPr>
        <p:spPr>
          <a:xfrm rot="1200000">
            <a:off x="7565593" y="1107352"/>
            <a:ext cx="195592" cy="195592"/>
          </a:xfrm>
          <a:prstGeom prst="diamond">
            <a:avLst/>
          </a:prstGeom>
          <a:solidFill>
            <a:srgbClr val="F5016A"/>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476250"/>
            <a:ext cx="85836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Changes </a:t>
            </a:r>
            <a:endParaRPr lang="en-US" sz="1350" dirty="0"/>
          </a:p>
        </p:txBody>
      </p:sp>
      <p:sp>
        <p:nvSpPr>
          <p:cNvPr id="4" name="Text 1"/>
          <p:cNvSpPr/>
          <p:nvPr/>
        </p:nvSpPr>
        <p:spPr>
          <a:xfrm>
            <a:off x="61436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We've Seen</a:t>
            </a:r>
            <a:endParaRPr lang="en-US" sz="1350" dirty="0"/>
          </a:p>
        </p:txBody>
      </p:sp>
      <p:sp>
        <p:nvSpPr>
          <p:cNvPr id="5" name="Text 2"/>
          <p:cNvSpPr/>
          <p:nvPr/>
        </p:nvSpPr>
        <p:spPr>
          <a:xfrm>
            <a:off x="3285422" y="1621346"/>
            <a:ext cx="520377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rapid sales growth across major areas reflects the dynamic nature of today's markets. These insights help us better understand the current business environment, and indicate that our product is in demand more than ever.</a:t>
            </a:r>
            <a:endParaRPr lang="en-US" sz="1050" dirty="0"/>
          </a:p>
        </p:txBody>
      </p:sp>
      <p:sp>
        <p:nvSpPr>
          <p:cNvPr id="6" name="Text 3"/>
          <p:cNvSpPr/>
          <p:nvPr/>
        </p:nvSpPr>
        <p:spPr>
          <a:xfrm>
            <a:off x="1238495" y="2943562"/>
            <a:ext cx="2156966"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+15% </a:t>
            </a:r>
            <a:endParaRPr lang="en-US" sz="4875" dirty="0"/>
          </a:p>
        </p:txBody>
      </p:sp>
      <p:sp>
        <p:nvSpPr>
          <p:cNvPr id="7" name="Text 4"/>
          <p:cNvSpPr/>
          <p:nvPr/>
        </p:nvSpPr>
        <p:spPr>
          <a:xfrm>
            <a:off x="1238495" y="3999622"/>
            <a:ext cx="215696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Consumers increasingly prioritize quality over price in their purchases.</a:t>
            </a:r>
            <a:endParaRPr lang="en-US" sz="1050" dirty="0"/>
          </a:p>
        </p:txBody>
      </p:sp>
      <p:sp>
        <p:nvSpPr>
          <p:cNvPr id="8" name="Text 5"/>
          <p:cNvSpPr/>
          <p:nvPr/>
        </p:nvSpPr>
        <p:spPr>
          <a:xfrm>
            <a:off x="6336157" y="2943562"/>
            <a:ext cx="2000250" cy="619125"/>
          </a:xfrm>
          <a:prstGeom prst="rect">
            <a:avLst/>
          </a:prstGeom>
          <a:noFill/>
          <a:ln/>
        </p:spPr>
        <p:txBody>
          <a:bodyPr wrap="square" lIns="0" tIns="0" rIns="0" bIns="0" rtlCol="0" anchor="t"/>
          <a:lstStyle/>
          <a:p>
            <a:pPr algn="l">
              <a:lnSpc>
                <a:spcPts val="4875"/>
              </a:lnSpc>
            </a:pPr>
            <a:r>
              <a:rPr lang="en-US" sz="4900" kern="0" spc="12" dirty="0">
                <a:solidFill>
                  <a:srgbClr val="7E36E2"/>
                </a:solidFill>
                <a:latin typeface="Helmet" pitchFamily="34" charset="0"/>
                <a:ea typeface="Helmet" pitchFamily="34" charset="-122"/>
                <a:cs typeface="Helmet" pitchFamily="34" charset="-120"/>
              </a:rPr>
              <a:t>45</a:t>
            </a:r>
            <a:r>
              <a:rPr lang="en-US" sz="4900" b="0" kern="0" spc="12" dirty="0">
                <a:solidFill>
                  <a:srgbClr val="7E36E2"/>
                </a:solidFill>
                <a:latin typeface="Helmet" pitchFamily="34" charset="0"/>
                <a:ea typeface="Helmet" pitchFamily="34" charset="-122"/>
                <a:cs typeface="Helmet" pitchFamily="34" charset="-120"/>
              </a:rPr>
              <a:t>%</a:t>
            </a:r>
            <a:endParaRPr lang="en-US" sz="4875" dirty="0"/>
          </a:p>
        </p:txBody>
      </p:sp>
      <p:sp>
        <p:nvSpPr>
          <p:cNvPr id="9" name="Text 6"/>
          <p:cNvSpPr/>
          <p:nvPr/>
        </p:nvSpPr>
        <p:spPr>
          <a:xfrm>
            <a:off x="6333992" y="3999622"/>
            <a:ext cx="200240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More than half of e-commerce sales are from mobile devices, highlighting the importance of optimized shopping experiences.</a:t>
            </a:r>
            <a:endParaRPr lang="en-US" sz="1050" dirty="0"/>
          </a:p>
        </p:txBody>
      </p:sp>
      <p:sp>
        <p:nvSpPr>
          <p:cNvPr id="10" name="Text 7"/>
          <p:cNvSpPr/>
          <p:nvPr/>
        </p:nvSpPr>
        <p:spPr>
          <a:xfrm>
            <a:off x="3908048" y="2943562"/>
            <a:ext cx="2000250"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+25%</a:t>
            </a:r>
            <a:endParaRPr lang="en-US" sz="4875" dirty="0"/>
          </a:p>
        </p:txBody>
      </p:sp>
      <p:sp>
        <p:nvSpPr>
          <p:cNvPr id="11" name="Text 8"/>
          <p:cNvSpPr/>
          <p:nvPr/>
        </p:nvSpPr>
        <p:spPr>
          <a:xfrm>
            <a:off x="3908048" y="3999622"/>
            <a:ext cx="200025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retail market has grown significantly as individuals embrace online shopping.</a:t>
            </a:r>
            <a:endParaRPr lang="en-US" sz="1050" dirty="0"/>
          </a:p>
        </p:txBody>
      </p:sp>
      <p:sp>
        <p:nvSpPr>
          <p:cNvPr id="13" name="Text 10"/>
          <p:cNvSpPr/>
          <p:nvPr/>
        </p:nvSpPr>
        <p:spPr>
          <a:xfrm>
            <a:off x="1238250" y="1643062"/>
            <a:ext cx="1333500" cy="457200"/>
          </a:xfrm>
          <a:prstGeom prst="roundRect">
            <a:avLst>
              <a:gd name="adj" fmla="val 80000"/>
            </a:avLst>
          </a:prstGeom>
          <a:solidFill>
            <a:srgbClr val="050631"/>
          </a:solidFill>
          <a:ln/>
        </p:spPr>
        <p:txBody>
          <a:bodyPr wrap="square" lIns="74083" tIns="53975" rIns="74083" bIns="53975" rtlCol="0" anchor="ctr"/>
          <a:lstStyle/>
          <a:p>
            <a:pPr algn="ctr">
              <a:lnSpc>
                <a:spcPts val="1313"/>
              </a:lnSpc>
            </a:pPr>
            <a:r>
              <a:rPr lang="en-US" sz="1100" kern="0" spc="12" dirty="0">
                <a:solidFill>
                  <a:srgbClr val="F4EFEB"/>
                </a:solidFill>
              </a:rPr>
              <a:t>TRENDS</a:t>
            </a:r>
            <a:endParaRPr lang="en-US" sz="1050" dirty="0"/>
          </a:p>
        </p:txBody>
      </p:sp>
      <p:sp>
        <p:nvSpPr>
          <p:cNvPr id="14" name="Shape 11"/>
          <p:cNvSpPr/>
          <p:nvPr/>
        </p:nvSpPr>
        <p:spPr>
          <a:xfrm rot="20100000">
            <a:off x="7086361" y="-94292"/>
            <a:ext cx="721684" cy="721684"/>
          </a:xfrm>
          <a:prstGeom prst="roundRect">
            <a:avLst>
              <a:gd name="adj" fmla="val -126704"/>
            </a:avLst>
          </a:prstGeom>
          <a:solidFill>
            <a:srgbClr val="FFFFFF">
              <a:alpha val="0"/>
            </a:srgbClr>
          </a:solidFill>
          <a:ln w="42333">
            <a:solidFill>
              <a:srgbClr val="05AACF"/>
            </a:solidFill>
            <a:prstDash val="solid"/>
          </a:ln>
        </p:spPr>
      </p:sp>
      <p:sp>
        <p:nvSpPr>
          <p:cNvPr id="15" name="Shape 12"/>
          <p:cNvSpPr/>
          <p:nvPr/>
        </p:nvSpPr>
        <p:spPr>
          <a:xfrm>
            <a:off x="5245971" y="-469432"/>
            <a:ext cx="721684" cy="721684"/>
          </a:xfrm>
          <a:prstGeom prst="ellipse">
            <a:avLst/>
          </a:prstGeom>
          <a:solidFill>
            <a:srgbClr val="F4B60C"/>
          </a:solidFill>
          <a:ln/>
        </p:spPr>
      </p:sp>
      <p:sp>
        <p:nvSpPr>
          <p:cNvPr id="16" name="Shape 13"/>
          <p:cNvSpPr/>
          <p:nvPr/>
        </p:nvSpPr>
        <p:spPr>
          <a:xfrm rot="2700000">
            <a:off x="-118095" y="4206064"/>
            <a:ext cx="553768" cy="479641"/>
          </a:xfrm>
          <a:prstGeom prst="triangle">
            <a:avLst/>
          </a:prstGeom>
          <a:solidFill>
            <a:srgbClr val="05AACF"/>
          </a:solidFill>
          <a:ln/>
        </p:spPr>
      </p:sp>
      <p:sp>
        <p:nvSpPr>
          <p:cNvPr id="17" name="Shape 14"/>
          <p:cNvSpPr/>
          <p:nvPr/>
        </p:nvSpPr>
        <p:spPr>
          <a:xfrm rot="5400000">
            <a:off x="261387" y="4548695"/>
            <a:ext cx="486050" cy="486050"/>
          </a:xfrm>
          <a:prstGeom prst="diamond">
            <a:avLst/>
          </a:prstGeom>
          <a:solidFill>
            <a:srgbClr val="F4B60C"/>
          </a:solidFill>
          <a:ln/>
        </p:spPr>
      </p:sp>
      <p:sp>
        <p:nvSpPr>
          <p:cNvPr id="18" name="Text 15"/>
          <p:cNvSpPr/>
          <p:nvPr/>
        </p:nvSpPr>
        <p:spPr>
          <a:xfrm>
            <a:off x="807594" y="3513095"/>
            <a:ext cx="2587868"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Premium Grade Equipment</a:t>
            </a:r>
            <a:endParaRPr lang="en-US" sz="1050" dirty="0"/>
          </a:p>
        </p:txBody>
      </p:sp>
      <p:sp>
        <p:nvSpPr>
          <p:cNvPr id="19" name="Text 16"/>
          <p:cNvSpPr/>
          <p:nvPr/>
        </p:nvSpPr>
        <p:spPr>
          <a:xfrm>
            <a:off x="3908468" y="3513095"/>
            <a:ext cx="1999804"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Online Sales</a:t>
            </a:r>
            <a:endParaRPr lang="en-US" sz="1050" dirty="0"/>
          </a:p>
        </p:txBody>
      </p:sp>
      <p:sp>
        <p:nvSpPr>
          <p:cNvPr id="20" name="Text 17"/>
          <p:cNvSpPr/>
          <p:nvPr/>
        </p:nvSpPr>
        <p:spPr>
          <a:xfrm>
            <a:off x="6332401" y="3513095"/>
            <a:ext cx="2003971"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Mobile Commerce</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23">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76250" y="2190750"/>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4" name="Shape 1"/>
          <p:cNvSpPr/>
          <p:nvPr/>
        </p:nvSpPr>
        <p:spPr>
          <a:xfrm>
            <a:off x="475941" y="2714625"/>
            <a:ext cx="1047750" cy="2429024"/>
          </a:xfrm>
          <a:prstGeom prst="roundRect">
            <a:avLst>
              <a:gd name="adj" fmla="val -87273"/>
            </a:avLst>
          </a:prstGeom>
          <a:gradFill>
            <a:gsLst>
              <a:gs pos="0">
                <a:srgbClr val="F4EFEB"/>
              </a:gs>
              <a:gs pos="100000">
                <a:srgbClr val="7E36E2"/>
              </a:gs>
            </a:gsLst>
            <a:lin ang="16200000"/>
          </a:gradFill>
          <a:ln/>
        </p:spPr>
      </p:sp>
      <p:sp>
        <p:nvSpPr>
          <p:cNvPr id="5" name="Text 2"/>
          <p:cNvSpPr/>
          <p:nvPr/>
        </p:nvSpPr>
        <p:spPr>
          <a:xfrm>
            <a:off x="272406" y="1474172"/>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+23%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6" name="Text 3"/>
          <p:cNvSpPr/>
          <p:nvPr/>
        </p:nvSpPr>
        <p:spPr>
          <a:xfrm>
            <a:off x="1703955" y="1047728"/>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+31%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Adoption</a:t>
            </a:r>
            <a:endParaRPr lang="en-US" sz="1050" dirty="0"/>
          </a:p>
        </p:txBody>
      </p:sp>
      <p:sp>
        <p:nvSpPr>
          <p:cNvPr id="7" name="Text 4"/>
          <p:cNvSpPr/>
          <p:nvPr/>
        </p:nvSpPr>
        <p:spPr>
          <a:xfrm>
            <a:off x="3128889" y="199832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+18%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Signups</a:t>
            </a:r>
            <a:endParaRPr lang="en-US" sz="1050" dirty="0"/>
          </a:p>
        </p:txBody>
      </p:sp>
      <p:sp>
        <p:nvSpPr>
          <p:cNvPr id="8" name="Text 5"/>
          <p:cNvSpPr/>
          <p:nvPr/>
        </p:nvSpPr>
        <p:spPr>
          <a:xfrm>
            <a:off x="4560438" y="1287768"/>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+27%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CSAT</a:t>
            </a:r>
            <a:endParaRPr lang="en-US" sz="1050" dirty="0"/>
          </a:p>
        </p:txBody>
      </p:sp>
      <p:sp>
        <p:nvSpPr>
          <p:cNvPr id="9" name="Text 6"/>
          <p:cNvSpPr/>
          <p:nvPr/>
        </p:nvSpPr>
        <p:spPr>
          <a:xfrm>
            <a:off x="5985112" y="878677"/>
            <a:ext cx="1458367" cy="75426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+31%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Social Engagement</a:t>
            </a:r>
            <a:endParaRPr lang="en-US" sz="1050" dirty="0"/>
          </a:p>
        </p:txBody>
      </p:sp>
      <p:sp>
        <p:nvSpPr>
          <p:cNvPr id="10" name="Text 7"/>
          <p:cNvSpPr/>
          <p:nvPr/>
        </p:nvSpPr>
        <p:spPr>
          <a:xfrm>
            <a:off x="7423537" y="190263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+10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Team Members</a:t>
            </a:r>
            <a:endParaRPr lang="en-US" sz="1050" dirty="0"/>
          </a:p>
        </p:txBody>
      </p:sp>
      <p:sp>
        <p:nvSpPr>
          <p:cNvPr id="11" name="Text 8"/>
          <p:cNvSpPr/>
          <p:nvPr/>
        </p:nvSpPr>
        <p:spPr>
          <a:xfrm>
            <a:off x="1906128" y="1761932"/>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2" name="Shape 9"/>
          <p:cNvSpPr/>
          <p:nvPr/>
        </p:nvSpPr>
        <p:spPr>
          <a:xfrm>
            <a:off x="1905820" y="2285807"/>
            <a:ext cx="1047750" cy="2857841"/>
          </a:xfrm>
          <a:prstGeom prst="roundRect">
            <a:avLst>
              <a:gd name="adj" fmla="val -87273"/>
            </a:avLst>
          </a:prstGeom>
          <a:gradFill>
            <a:gsLst>
              <a:gs pos="0">
                <a:srgbClr val="F4EFEB"/>
              </a:gs>
              <a:gs pos="100000">
                <a:srgbClr val="050631"/>
              </a:gs>
            </a:gsLst>
            <a:lin ang="16200000"/>
          </a:gradFill>
          <a:ln/>
        </p:spPr>
      </p:sp>
      <p:sp>
        <p:nvSpPr>
          <p:cNvPr id="13" name="Text 10"/>
          <p:cNvSpPr/>
          <p:nvPr/>
        </p:nvSpPr>
        <p:spPr>
          <a:xfrm>
            <a:off x="3332379" y="2715203"/>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4" name="Shape 11"/>
          <p:cNvSpPr/>
          <p:nvPr/>
        </p:nvSpPr>
        <p:spPr>
          <a:xfrm>
            <a:off x="3332071" y="3239078"/>
            <a:ext cx="1047750" cy="1904570"/>
          </a:xfrm>
          <a:prstGeom prst="roundRect">
            <a:avLst>
              <a:gd name="adj" fmla="val -87273"/>
            </a:avLst>
          </a:prstGeom>
          <a:gradFill>
            <a:gsLst>
              <a:gs pos="0">
                <a:srgbClr val="F4EFEB"/>
              </a:gs>
              <a:gs pos="100000">
                <a:srgbClr val="7E36E2"/>
              </a:gs>
            </a:gsLst>
            <a:lin ang="16200000"/>
          </a:gradFill>
          <a:ln/>
        </p:spPr>
      </p:sp>
      <p:sp>
        <p:nvSpPr>
          <p:cNvPr id="15" name="Text 12"/>
          <p:cNvSpPr/>
          <p:nvPr/>
        </p:nvSpPr>
        <p:spPr>
          <a:xfrm>
            <a:off x="4762258" y="1999115"/>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6" name="Shape 13"/>
          <p:cNvSpPr/>
          <p:nvPr/>
        </p:nvSpPr>
        <p:spPr>
          <a:xfrm>
            <a:off x="4761949" y="2522990"/>
            <a:ext cx="1047750" cy="2620659"/>
          </a:xfrm>
          <a:prstGeom prst="roundRect">
            <a:avLst>
              <a:gd name="adj" fmla="val -87273"/>
            </a:avLst>
          </a:prstGeom>
          <a:gradFill>
            <a:gsLst>
              <a:gs pos="0">
                <a:srgbClr val="F4EFEB"/>
              </a:gs>
              <a:gs pos="100000">
                <a:srgbClr val="050631"/>
              </a:gs>
            </a:gsLst>
            <a:lin ang="16200000"/>
          </a:gradFill>
          <a:ln/>
        </p:spPr>
      </p:sp>
      <p:sp>
        <p:nvSpPr>
          <p:cNvPr id="17" name="Text 14"/>
          <p:cNvSpPr/>
          <p:nvPr/>
        </p:nvSpPr>
        <p:spPr>
          <a:xfrm>
            <a:off x="6193493" y="1761932"/>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8" name="Shape 15"/>
          <p:cNvSpPr/>
          <p:nvPr/>
        </p:nvSpPr>
        <p:spPr>
          <a:xfrm>
            <a:off x="6193184" y="2285807"/>
            <a:ext cx="1047750" cy="2857841"/>
          </a:xfrm>
          <a:prstGeom prst="roundRect">
            <a:avLst>
              <a:gd name="adj" fmla="val -87273"/>
            </a:avLst>
          </a:prstGeom>
          <a:gradFill>
            <a:gsLst>
              <a:gs pos="0">
                <a:srgbClr val="F4EFEB"/>
              </a:gs>
              <a:gs pos="100000">
                <a:srgbClr val="7E36E2"/>
              </a:gs>
            </a:gsLst>
            <a:lin ang="16200000"/>
          </a:gradFill>
          <a:ln/>
        </p:spPr>
      </p:sp>
      <p:sp>
        <p:nvSpPr>
          <p:cNvPr id="19" name="Text 16"/>
          <p:cNvSpPr/>
          <p:nvPr/>
        </p:nvSpPr>
        <p:spPr>
          <a:xfrm>
            <a:off x="7618387" y="2619953"/>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20" name="Shape 17"/>
          <p:cNvSpPr/>
          <p:nvPr/>
        </p:nvSpPr>
        <p:spPr>
          <a:xfrm>
            <a:off x="7618079" y="3143828"/>
            <a:ext cx="1047750" cy="1999820"/>
          </a:xfrm>
          <a:prstGeom prst="roundRect">
            <a:avLst>
              <a:gd name="adj" fmla="val -87273"/>
            </a:avLst>
          </a:prstGeom>
          <a:gradFill>
            <a:gsLst>
              <a:gs pos="0">
                <a:srgbClr val="F4EFEB"/>
              </a:gs>
              <a:gs pos="100000">
                <a:srgbClr val="050631"/>
              </a:gs>
            </a:gsLst>
            <a:lin ang="16200000"/>
          </a:gradFill>
          <a:ln/>
        </p:spPr>
      </p:sp>
      <p:sp>
        <p:nvSpPr>
          <p:cNvPr id="21" name="Text 18"/>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Performance</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16">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99005" y="2234490"/>
            <a:ext cx="497166" cy="497166"/>
          </a:xfrm>
          <a:prstGeom prst="ellipse">
            <a:avLst/>
          </a:prstGeom>
          <a:solidFill>
            <a:srgbClr val="F5016A"/>
          </a:solidFill>
          <a:ln/>
        </p:spPr>
        <p:txBody>
          <a:bodyPr wrap="square" lIns="27620" tIns="58693" rIns="27620" bIns="58693" rtlCol="0" anchor="ctr"/>
          <a:lstStyle/>
          <a:p>
            <a:pPr algn="ctr">
              <a:lnSpc>
                <a:spcPts val="1313"/>
              </a:lnSpc>
            </a:pPr>
            <a:endParaRPr lang="en-US" sz="1050" dirty="0"/>
          </a:p>
        </p:txBody>
      </p:sp>
      <p:sp>
        <p:nvSpPr>
          <p:cNvPr id="4" name="Text 1"/>
          <p:cNvSpPr/>
          <p:nvPr/>
        </p:nvSpPr>
        <p:spPr>
          <a:xfrm>
            <a:off x="6286500" y="-95142"/>
            <a:ext cx="1960098" cy="2838718"/>
          </a:xfrm>
          <a:prstGeom prst="roundRect">
            <a:avLst>
              <a:gd name="adj" fmla="val 5400"/>
            </a:avLst>
          </a:prstGeom>
          <a:solidFill>
            <a:srgbClr val="05AACF"/>
          </a:solidFill>
          <a:ln/>
          <a:effectLst>
            <a:outerShdw blurRad="254000" dist="25400" dir="5400000" algn="bl" rotWithShape="0">
              <a:srgbClr val="000000">
                <a:alpha val="3000"/>
              </a:srgbClr>
            </a:outerShdw>
          </a:effectLst>
        </p:spPr>
        <p:txBody>
          <a:bodyPr wrap="square" lIns="108894" tIns="335126" rIns="108894" bIns="335126" rtlCol="0" anchor="t"/>
          <a:lstStyle/>
          <a:p>
            <a:pPr algn="ctr">
              <a:lnSpc>
                <a:spcPts val="1313"/>
              </a:lnSpc>
            </a:pPr>
            <a:endParaRPr lang="en-US" sz="1050" dirty="0"/>
          </a:p>
        </p:txBody>
      </p:sp>
      <p:sp>
        <p:nvSpPr>
          <p:cNvPr id="5" name="Text 2"/>
          <p:cNvSpPr/>
          <p:nvPr/>
        </p:nvSpPr>
        <p:spPr>
          <a:xfrm>
            <a:off x="5408148" y="3333617"/>
            <a:ext cx="2838450" cy="1962150"/>
          </a:xfrm>
          <a:prstGeom prst="roundRect">
            <a:avLst>
              <a:gd name="adj" fmla="val 7812"/>
            </a:avLst>
          </a:prstGeom>
          <a:solidFill>
            <a:srgbClr val="7E36E2"/>
          </a:solidFill>
          <a:ln/>
        </p:spPr>
        <p:txBody>
          <a:bodyPr wrap="square" lIns="157692" tIns="231643" rIns="157692" bIns="231643" rtlCol="0" anchor="t"/>
          <a:lstStyle/>
          <a:p>
            <a:pPr algn="ctr">
              <a:lnSpc>
                <a:spcPts val="1313"/>
              </a:lnSpc>
            </a:pPr>
            <a:endParaRPr lang="en-US" sz="1050" dirty="0"/>
          </a:p>
        </p:txBody>
      </p:sp>
      <p:sp>
        <p:nvSpPr>
          <p:cNvPr id="6" name="Text 3"/>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7" name="Text 4"/>
          <p:cNvSpPr/>
          <p:nvPr/>
        </p:nvSpPr>
        <p:spPr>
          <a:xfrm>
            <a:off x="4032518" y="683674"/>
            <a:ext cx="1960098" cy="2934400"/>
          </a:xfrm>
          <a:prstGeom prst="roundRect">
            <a:avLst>
              <a:gd name="adj" fmla="val 5400"/>
            </a:avLst>
          </a:prstGeom>
          <a:solidFill>
            <a:srgbClr val="050631"/>
          </a:solidFill>
          <a:ln/>
          <a:effectLst>
            <a:outerShdw blurRad="254000" dist="25400" dir="5400000" algn="bl" rotWithShape="0">
              <a:srgbClr val="000000">
                <a:alpha val="13000"/>
              </a:srgbClr>
            </a:outerShdw>
          </a:effectLst>
        </p:spPr>
        <p:txBody>
          <a:bodyPr wrap="square" lIns="108894" tIns="346422" rIns="108894" bIns="346422" rtlCol="0" anchor="t"/>
          <a:lstStyle/>
          <a:p>
            <a:pPr algn="ctr">
              <a:lnSpc>
                <a:spcPts val="1313"/>
              </a:lnSpc>
            </a:pPr>
            <a:endParaRPr lang="en-US" sz="1050" dirty="0"/>
          </a:p>
        </p:txBody>
      </p:sp>
      <p:sp>
        <p:nvSpPr>
          <p:cNvPr id="8" name="Text 5"/>
          <p:cNvSpPr/>
          <p:nvPr/>
        </p:nvSpPr>
        <p:spPr>
          <a:xfrm>
            <a:off x="5595345" y="3757496"/>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9" name="Text 6"/>
          <p:cNvSpPr/>
          <p:nvPr/>
        </p:nvSpPr>
        <p:spPr>
          <a:xfrm>
            <a:off x="4191000" y="1754269"/>
            <a:ext cx="1666875" cy="73134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10" name="Text 7"/>
          <p:cNvSpPr/>
          <p:nvPr/>
        </p:nvSpPr>
        <p:spPr>
          <a:xfrm>
            <a:off x="4191000" y="2637809"/>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benches</a:t>
            </a:r>
            <a:endParaRPr lang="en-US" sz="1050" dirty="0"/>
          </a:p>
        </p:txBody>
      </p:sp>
      <p:sp>
        <p:nvSpPr>
          <p:cNvPr id="11" name="Text 8"/>
          <p:cNvSpPr/>
          <p:nvPr/>
        </p:nvSpPr>
        <p:spPr>
          <a:xfrm>
            <a:off x="6430827" y="999304"/>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12" name="Text 9"/>
          <p:cNvSpPr/>
          <p:nvPr/>
        </p:nvSpPr>
        <p:spPr>
          <a:xfrm>
            <a:off x="6427523" y="1620906"/>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050" dirty="0"/>
          </a:p>
        </p:txBody>
      </p:sp>
      <p:sp>
        <p:nvSpPr>
          <p:cNvPr id="13" name="Text 10"/>
          <p:cNvSpPr/>
          <p:nvPr/>
        </p:nvSpPr>
        <p:spPr>
          <a:xfrm>
            <a:off x="5593968" y="4380607"/>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sp>
        <p:nvSpPr>
          <p:cNvPr id="14" name="Text 11"/>
          <p:cNvSpPr/>
          <p:nvPr/>
        </p:nvSpPr>
        <p:spPr>
          <a:xfrm>
            <a:off x="476575" y="2539622"/>
            <a:ext cx="3333750" cy="1671004"/>
          </a:xfrm>
          <a:prstGeom prst="roundRect">
            <a:avLst>
              <a:gd name="adj" fmla="val 11400"/>
            </a:avLst>
          </a:prstGeom>
          <a:solidFill>
            <a:srgbClr val="F4B60C"/>
          </a:solidFill>
          <a:ln/>
        </p:spPr>
        <p:txBody>
          <a:bodyPr wrap="square" lIns="185208" tIns="197271" rIns="185208" bIns="197271" rtlCol="0" anchor="t"/>
          <a:lstStyle/>
          <a:p>
            <a:pPr algn="ctr">
              <a:lnSpc>
                <a:spcPts val="1313"/>
              </a:lnSpc>
            </a:pPr>
            <a:endParaRPr lang="en-US" sz="1050" dirty="0"/>
          </a:p>
        </p:txBody>
      </p:sp>
      <p:sp>
        <p:nvSpPr>
          <p:cNvPr id="15" name="Text 12"/>
          <p:cNvSpPr/>
          <p:nvPr/>
        </p:nvSpPr>
        <p:spPr>
          <a:xfrm>
            <a:off x="1601906" y="2817130"/>
            <a:ext cx="2024062"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Month with most sales</a:t>
            </a:r>
            <a:endParaRPr lang="en-US" sz="2400" dirty="0"/>
          </a:p>
        </p:txBody>
      </p:sp>
      <p:sp>
        <p:nvSpPr>
          <p:cNvPr id="16" name="Text 13"/>
          <p:cNvSpPr/>
          <p:nvPr/>
        </p:nvSpPr>
        <p:spPr>
          <a:xfrm>
            <a:off x="665872" y="3590925"/>
            <a:ext cx="2952750" cy="333375"/>
          </a:xfrm>
          <a:prstGeom prst="rect">
            <a:avLst/>
          </a:prstGeom>
          <a:noFill/>
          <a:ln/>
        </p:spPr>
        <p:txBody>
          <a:bodyPr wrap="square" lIns="0" tIns="0" rIns="0" bIns="0" rtlCol="0" anchor="t"/>
          <a:lstStyle/>
          <a:p>
            <a:pPr algn="l">
              <a:lnSpc>
                <a:spcPts val="1313"/>
              </a:lnSpc>
            </a:pPr>
            <a:r>
              <a:rPr lang="en-US" sz="2000" b="0" kern="0" spc="12" dirty="0">
                <a:solidFill>
                  <a:srgbClr val="545464"/>
                </a:solidFill>
                <a:latin typeface="Helmet" pitchFamily="34" charset="0"/>
                <a:ea typeface="Helmet" pitchFamily="34" charset="-122"/>
                <a:cs typeface="Helmet" pitchFamily="34" charset="-120"/>
              </a:rPr>
              <a:t>FEBRUARY.</a:t>
            </a:r>
            <a:endParaRPr lang="en-US" dirty="0"/>
          </a:p>
        </p:txBody>
      </p:sp>
      <p:sp>
        <p:nvSpPr>
          <p:cNvPr id="17" name="Text 14"/>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sp>
        <p:nvSpPr>
          <p:cNvPr id="18" name="Shape 15"/>
          <p:cNvSpPr/>
          <p:nvPr/>
        </p:nvSpPr>
        <p:spPr>
          <a:xfrm rot="2700000">
            <a:off x="2697294" y="4847545"/>
            <a:ext cx="553768" cy="479641"/>
          </a:xfrm>
          <a:prstGeom prst="triangle">
            <a:avLst/>
          </a:prstGeom>
          <a:solidFill>
            <a:srgbClr val="05AACF"/>
          </a:solidFill>
          <a:ln/>
        </p:spPr>
      </p:sp>
      <p:sp>
        <p:nvSpPr>
          <p:cNvPr id="19" name="Shape 16"/>
          <p:cNvSpPr/>
          <p:nvPr/>
        </p:nvSpPr>
        <p:spPr>
          <a:xfrm>
            <a:off x="8701994" y="2233080"/>
            <a:ext cx="1211907" cy="1211907"/>
          </a:xfrm>
          <a:prstGeom prst="ellipse">
            <a:avLst/>
          </a:prstGeom>
          <a:solidFill>
            <a:srgbClr val="E5E7F0">
              <a:alpha val="0"/>
            </a:srgbClr>
          </a:solidFill>
          <a:ln w="21167">
            <a:solidFill>
              <a:srgbClr val="F4B60C"/>
            </a:solidFill>
            <a:prstDash val="solid"/>
          </a:ln>
        </p:spPr>
      </p:sp>
      <p:sp>
        <p:nvSpPr>
          <p:cNvPr id="20" name="Text 17"/>
          <p:cNvSpPr/>
          <p:nvPr/>
        </p:nvSpPr>
        <p:spPr>
          <a:xfrm rot="1200000">
            <a:off x="5145483" y="-170298"/>
            <a:ext cx="309447" cy="309447"/>
          </a:xfrm>
          <a:prstGeom prst="diamond">
            <a:avLst/>
          </a:prstGeom>
          <a:solidFill>
            <a:srgbClr val="F15108"/>
          </a:solidFill>
          <a:ln/>
        </p:spPr>
        <p:txBody>
          <a:bodyPr wrap="square" lIns="17192" tIns="36532" rIns="17192" bIns="36532" rtlCol="0" anchor="ctr"/>
          <a:lstStyle/>
          <a:p>
            <a:pPr algn="ctr">
              <a:lnSpc>
                <a:spcPts val="1313"/>
              </a:lnSpc>
            </a:pPr>
            <a:endParaRPr lang="en-US" sz="1050" dirty="0"/>
          </a:p>
        </p:txBody>
      </p:sp>
      <p:pic>
        <p:nvPicPr>
          <p:cNvPr id="22"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857" y="2654093"/>
            <a:ext cx="812709" cy="812709"/>
          </a:xfrm>
          <a:prstGeom prst="rect">
            <a:avLst/>
          </a:prstGeom>
        </p:spPr>
      </p:pic>
      <p:pic>
        <p:nvPicPr>
          <p:cNvPr id="23" name="Image 1"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60365" y="3567893"/>
            <a:ext cx="812709" cy="812709"/>
          </a:xfrm>
          <a:prstGeom prst="rect">
            <a:avLst/>
          </a:prstGeom>
        </p:spPr>
      </p:pic>
      <p:pic>
        <p:nvPicPr>
          <p:cNvPr id="24" name="Image 2" descr="https://external-media.api.pitch.com/provider/icons8/bubbles/ask-question.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98119" y="842643"/>
            <a:ext cx="812709" cy="812709"/>
          </a:xfrm>
          <a:prstGeom prst="rect">
            <a:avLst/>
          </a:prstGeom>
        </p:spPr>
      </p:pic>
      <p:pic>
        <p:nvPicPr>
          <p:cNvPr id="25" name="Image 3" descr="https://external-media.api.pitch.com/provider/icons8/bubbles/people-working-together.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62987" y="135057"/>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20">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4529927" y="2285038"/>
            <a:ext cx="4296455" cy="2941747"/>
          </a:xfrm>
          <a:prstGeom prst="roundRect">
            <a:avLst>
              <a:gd name="adj" fmla="val 7448"/>
            </a:avLst>
          </a:prstGeom>
          <a:solidFill>
            <a:srgbClr val="7E36E2"/>
          </a:solidFill>
          <a:ln/>
        </p:spPr>
        <p:txBody>
          <a:bodyPr wrap="square" lIns="238692" tIns="347290" rIns="238692" bIns="347290" rtlCol="0" anchor="t"/>
          <a:lstStyle/>
          <a:p>
            <a:pPr algn="ctr">
              <a:lnSpc>
                <a:spcPts val="1313"/>
              </a:lnSpc>
            </a:pPr>
            <a:endParaRPr lang="en-US" sz="1050" dirty="0"/>
          </a:p>
        </p:txBody>
      </p:sp>
      <p:sp>
        <p:nvSpPr>
          <p:cNvPr id="4" name="Text 1"/>
          <p:cNvSpPr/>
          <p:nvPr/>
        </p:nvSpPr>
        <p:spPr>
          <a:xfrm>
            <a:off x="5094555" y="2627542"/>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6" name="Shape 3"/>
          <p:cNvSpPr/>
          <p:nvPr/>
        </p:nvSpPr>
        <p:spPr>
          <a:xfrm>
            <a:off x="7369579" y="-116003"/>
            <a:ext cx="721684" cy="721684"/>
          </a:xfrm>
          <a:prstGeom prst="ellipse">
            <a:avLst/>
          </a:prstGeom>
          <a:solidFill>
            <a:srgbClr val="F4B60C"/>
          </a:solidFill>
          <a:ln/>
        </p:spPr>
      </p:sp>
      <p:sp>
        <p:nvSpPr>
          <p:cNvPr id="7" name="Shape 4"/>
          <p:cNvSpPr/>
          <p:nvPr/>
        </p:nvSpPr>
        <p:spPr>
          <a:xfrm rot="4500000">
            <a:off x="87360" y="3041063"/>
            <a:ext cx="335693" cy="335693"/>
          </a:xfrm>
          <a:prstGeom prst="diamond">
            <a:avLst/>
          </a:prstGeom>
          <a:solidFill>
            <a:srgbClr val="05AACF"/>
          </a:solidFill>
          <a:ln/>
        </p:spPr>
      </p:sp>
      <p:sp>
        <p:nvSpPr>
          <p:cNvPr id="8" name="Text 5"/>
          <p:cNvSpPr/>
          <p:nvPr/>
        </p:nvSpPr>
        <p:spPr>
          <a:xfrm rot="13200000">
            <a:off x="6888767" y="582927"/>
            <a:ext cx="404671" cy="180808"/>
          </a:xfrm>
          <a:prstGeom prst="roundRect">
            <a:avLst>
              <a:gd name="adj" fmla="val 80000"/>
            </a:avLst>
          </a:prstGeom>
          <a:solidFill>
            <a:srgbClr val="05AACF"/>
          </a:solidFill>
          <a:ln/>
        </p:spPr>
        <p:txBody>
          <a:bodyPr wrap="square" lIns="22482" tIns="21345" rIns="22482" bIns="21345" rtlCol="0" anchor="ctr"/>
          <a:lstStyle/>
          <a:p>
            <a:pPr algn="ctr">
              <a:lnSpc>
                <a:spcPts val="1313"/>
              </a:lnSpc>
            </a:pPr>
            <a:endParaRPr lang="en-US" sz="1050" dirty="0"/>
          </a:p>
        </p:txBody>
      </p:sp>
      <p:sp>
        <p:nvSpPr>
          <p:cNvPr id="9" name="Shape 6"/>
          <p:cNvSpPr/>
          <p:nvPr/>
        </p:nvSpPr>
        <p:spPr>
          <a:xfrm rot="20100000">
            <a:off x="-248396" y="2208602"/>
            <a:ext cx="837563" cy="837563"/>
          </a:xfrm>
          <a:prstGeom prst="roundRect">
            <a:avLst>
              <a:gd name="adj" fmla="val -109174"/>
            </a:avLst>
          </a:prstGeom>
          <a:solidFill>
            <a:srgbClr val="FFFFFF">
              <a:alpha val="0"/>
            </a:srgbClr>
          </a:solidFill>
          <a:ln w="42333">
            <a:solidFill>
              <a:srgbClr val="F5016A"/>
            </a:solidFill>
            <a:prstDash val="solid"/>
          </a:ln>
        </p:spPr>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78590" y="2465276"/>
            <a:ext cx="812709" cy="812709"/>
          </a:xfrm>
          <a:prstGeom prst="rect">
            <a:avLst/>
          </a:prstGeom>
        </p:spPr>
      </p:pic>
      <p:sp>
        <p:nvSpPr>
          <p:cNvPr id="2" name="Text 10">
            <a:extLst>
              <a:ext uri="{FF2B5EF4-FFF2-40B4-BE49-F238E27FC236}">
                <a16:creationId xmlns:a16="http://schemas.microsoft.com/office/drawing/2014/main" id="{DB7F120C-2C0B-D147-C36F-F6B61B07EFEB}"/>
              </a:ext>
            </a:extLst>
          </p:cNvPr>
          <p:cNvSpPr/>
          <p:nvPr/>
        </p:nvSpPr>
        <p:spPr>
          <a:xfrm>
            <a:off x="5110840" y="3748773"/>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pic>
        <p:nvPicPr>
          <p:cNvPr id="17" name="Bowflex SelectTech 1090 Adjustable Dumbbell- Weights for the Strong! (1)">
            <a:hlinkClick r:id="" action="ppaction://media"/>
            <a:extLst>
              <a:ext uri="{FF2B5EF4-FFF2-40B4-BE49-F238E27FC236}">
                <a16:creationId xmlns:a16="http://schemas.microsoft.com/office/drawing/2014/main" id="{FB597D36-0B88-B977-6310-6740F9C78D7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7287" y="872644"/>
            <a:ext cx="3180300" cy="483621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19">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168970" y="1580946"/>
            <a:ext cx="3929999" cy="3087066"/>
          </a:xfrm>
          <a:prstGeom prst="roundRect">
            <a:avLst>
              <a:gd name="adj" fmla="val 5729"/>
            </a:avLst>
          </a:prstGeom>
          <a:solidFill>
            <a:srgbClr val="FFFFFF"/>
          </a:solidFill>
          <a:ln w="5292">
            <a:solidFill>
              <a:srgbClr val="545464"/>
            </a:solidFill>
          </a:ln>
        </p:spPr>
        <p:txBody>
          <a:bodyPr wrap="square" lIns="218333" tIns="364445" rIns="218333" bIns="364445" rtlCol="0" anchor="ctr"/>
          <a:lstStyle/>
          <a:p>
            <a:pPr algn="ctr">
              <a:lnSpc>
                <a:spcPts val="1313"/>
              </a:lnSpc>
            </a:pPr>
            <a:endParaRPr lang="en-US" sz="1050" dirty="0"/>
          </a:p>
        </p:txBody>
      </p:sp>
      <p:pic>
        <p:nvPicPr>
          <p:cNvPr id="4" name="Image 0"/>
          <p:cNvPicPr>
            <a:picLocks noChangeAspect="1"/>
          </p:cNvPicPr>
          <p:nvPr/>
        </p:nvPicPr>
        <p:blipFill>
          <a:blip r:embed="rId3"/>
          <a:srcRect t="11685" b="11685"/>
          <a:stretch/>
        </p:blipFill>
        <p:spPr>
          <a:xfrm>
            <a:off x="1170665" y="1578738"/>
            <a:ext cx="3928304" cy="3088512"/>
          </a:xfrm>
          <a:prstGeom prst="rect">
            <a:avLst/>
          </a:prstGeom>
        </p:spPr>
      </p:pic>
      <p:sp>
        <p:nvSpPr>
          <p:cNvPr id="5" name="Text 1"/>
          <p:cNvSpPr/>
          <p:nvPr/>
        </p:nvSpPr>
        <p:spPr>
          <a:xfrm>
            <a:off x="4936935" y="150649"/>
            <a:ext cx="3557204" cy="3792886"/>
          </a:xfrm>
          <a:prstGeom prst="roundRect">
            <a:avLst>
              <a:gd name="adj" fmla="val 4217"/>
            </a:avLst>
          </a:prstGeom>
          <a:solidFill>
            <a:srgbClr val="05AACF"/>
          </a:solidFill>
          <a:ln/>
          <a:effectLst>
            <a:outerShdw blurRad="254000" dist="25400" dir="5400000" algn="bl" rotWithShape="0">
              <a:srgbClr val="000000">
                <a:alpha val="12000"/>
              </a:srgbClr>
            </a:outerShdw>
          </a:effectLst>
        </p:spPr>
        <p:txBody>
          <a:bodyPr wrap="square" lIns="197622" tIns="447771" rIns="197622" bIns="447771" rtlCol="0" anchor="t"/>
          <a:lstStyle/>
          <a:p>
            <a:pPr algn="ctr">
              <a:lnSpc>
                <a:spcPts val="1313"/>
              </a:lnSpc>
            </a:pPr>
            <a:endParaRPr lang="en-US" sz="1050" dirty="0"/>
          </a:p>
        </p:txBody>
      </p:sp>
      <p:sp>
        <p:nvSpPr>
          <p:cNvPr id="6" name="Text 2"/>
          <p:cNvSpPr/>
          <p:nvPr/>
        </p:nvSpPr>
        <p:spPr>
          <a:xfrm>
            <a:off x="5203370" y="991199"/>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7" name="Text 3"/>
          <p:cNvSpPr/>
          <p:nvPr/>
        </p:nvSpPr>
        <p:spPr>
          <a:xfrm>
            <a:off x="5348777" y="1790828"/>
            <a:ext cx="2192334" cy="780922"/>
          </a:xfrm>
          <a:prstGeom prst="rect">
            <a:avLst/>
          </a:prstGeom>
          <a:noFill/>
          <a:ln/>
        </p:spPr>
        <p:txBody>
          <a:bodyPr wrap="square" lIns="0" tIns="0" rIns="0" bIns="0" rtlCol="0" anchor="t"/>
          <a:lstStyle/>
          <a:p>
            <a:pPr algn="l">
              <a:lnSpc>
                <a:spcPts val="1313"/>
              </a:lnSpc>
            </a:pPr>
            <a:r>
              <a:rPr lang="en-US" sz="14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200" dirty="0"/>
          </a:p>
        </p:txBody>
      </p:sp>
      <p:sp>
        <p:nvSpPr>
          <p:cNvPr id="8" name="Shape 4"/>
          <p:cNvSpPr/>
          <p:nvPr/>
        </p:nvSpPr>
        <p:spPr>
          <a:xfrm rot="20700000">
            <a:off x="-116939" y="1318779"/>
            <a:ext cx="386333" cy="259059"/>
          </a:xfrm>
          <a:prstGeom prst="triangle">
            <a:avLst/>
          </a:prstGeom>
          <a:solidFill>
            <a:srgbClr val="7E36E2"/>
          </a:solidFill>
          <a:ln/>
        </p:spPr>
      </p:sp>
      <p:sp>
        <p:nvSpPr>
          <p:cNvPr id="9" name="Shape 5"/>
          <p:cNvSpPr/>
          <p:nvPr/>
        </p:nvSpPr>
        <p:spPr>
          <a:xfrm rot="20400000">
            <a:off x="-507709" y="4439272"/>
            <a:ext cx="1047750" cy="1047750"/>
          </a:xfrm>
          <a:prstGeom prst="diamond">
            <a:avLst/>
          </a:prstGeom>
          <a:solidFill>
            <a:srgbClr val="F15108"/>
          </a:solidFill>
          <a:ln/>
        </p:spPr>
      </p:sp>
      <p:sp>
        <p:nvSpPr>
          <p:cNvPr id="10" name="Shape 6"/>
          <p:cNvSpPr/>
          <p:nvPr/>
        </p:nvSpPr>
        <p:spPr>
          <a:xfrm>
            <a:off x="8174894" y="4151170"/>
            <a:ext cx="1211907" cy="1211907"/>
          </a:xfrm>
          <a:prstGeom prst="ellipse">
            <a:avLst/>
          </a:prstGeom>
          <a:solidFill>
            <a:srgbClr val="E5E7F0">
              <a:alpha val="0"/>
            </a:srgbClr>
          </a:solidFill>
          <a:ln w="21167">
            <a:solidFill>
              <a:srgbClr val="7E36E2"/>
            </a:solidFill>
            <a:prstDash val="solid"/>
          </a:ln>
        </p:spPr>
      </p:sp>
      <p:sp>
        <p:nvSpPr>
          <p:cNvPr id="11" name="Shape 7"/>
          <p:cNvSpPr/>
          <p:nvPr/>
        </p:nvSpPr>
        <p:spPr>
          <a:xfrm rot="1200000">
            <a:off x="8831556" y="3385133"/>
            <a:ext cx="486050" cy="486050"/>
          </a:xfrm>
          <a:prstGeom prst="diamond">
            <a:avLst/>
          </a:prstGeom>
          <a:solidFill>
            <a:srgbClr val="F4B60C"/>
          </a:solidFill>
          <a:ln/>
        </p:spPr>
      </p:sp>
      <p:sp>
        <p:nvSpPr>
          <p:cNvPr id="12"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3"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6" name="Image 1" descr="https://external-media.api.pitch.com/provider/icons8/bubbles/people-working-together.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03370" y="146761"/>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8">
    <p:bg>
      <p:bgPr>
        <a:solidFill>
          <a:srgbClr val="F4EFEB"/>
        </a:solidFill>
        <a:effectLst/>
      </p:bgPr>
    </p:bg>
    <p:spTree>
      <p:nvGrpSpPr>
        <p:cNvPr id="1" name=""/>
        <p:cNvGrpSpPr/>
        <p:nvPr/>
      </p:nvGrpSpPr>
      <p:grpSpPr>
        <a:xfrm>
          <a:off x="0" y="0"/>
          <a:ext cx="0" cy="0"/>
          <a:chOff x="0" y="0"/>
          <a:chExt cx="0" cy="0"/>
        </a:xfrm>
      </p:grpSpPr>
      <p:sp>
        <p:nvSpPr>
          <p:cNvPr id="3" name="Text 0"/>
          <p:cNvSpPr/>
          <p:nvPr/>
        </p:nvSpPr>
        <p:spPr>
          <a:xfrm>
            <a:off x="1818172" y="911487"/>
            <a:ext cx="2716439" cy="4447080"/>
          </a:xfrm>
          <a:prstGeom prst="roundRect">
            <a:avLst>
              <a:gd name="adj" fmla="val 5523"/>
            </a:avLst>
          </a:prstGeom>
          <a:solidFill>
            <a:srgbClr val="050631"/>
          </a:solidFill>
          <a:ln/>
        </p:spPr>
        <p:txBody>
          <a:bodyPr wrap="square" lIns="150913" tIns="525003" rIns="150913" bIns="525003" rtlCol="0" anchor="t"/>
          <a:lstStyle/>
          <a:p>
            <a:pPr algn="ctr">
              <a:lnSpc>
                <a:spcPts val="1313"/>
              </a:lnSpc>
            </a:pPr>
            <a:endParaRPr lang="en-US" sz="1050" dirty="0"/>
          </a:p>
        </p:txBody>
      </p:sp>
      <p:sp>
        <p:nvSpPr>
          <p:cNvPr id="4" name="Text 1"/>
          <p:cNvSpPr/>
          <p:nvPr/>
        </p:nvSpPr>
        <p:spPr>
          <a:xfrm>
            <a:off x="2000250" y="2018532"/>
            <a:ext cx="2047056"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5" name="Text 2"/>
          <p:cNvSpPr/>
          <p:nvPr/>
        </p:nvSpPr>
        <p:spPr>
          <a:xfrm>
            <a:off x="2000250" y="2932728"/>
            <a:ext cx="2045791" cy="500062"/>
          </a:xfrm>
          <a:prstGeom prst="rect">
            <a:avLst/>
          </a:prstGeom>
          <a:noFill/>
          <a:ln/>
        </p:spPr>
        <p:txBody>
          <a:bodyPr wrap="square" lIns="0" tIns="0" rIns="0" bIns="0" rtlCol="0" anchor="t"/>
          <a:lstStyle/>
          <a:p>
            <a:pPr algn="l">
              <a:lnSpc>
                <a:spcPts val="1313"/>
              </a:lnSpc>
            </a:pPr>
            <a:r>
              <a:rPr lang="en-US" b="0" kern="0" spc="12" dirty="0">
                <a:solidFill>
                  <a:srgbClr val="F4EFEB"/>
                </a:solidFill>
                <a:latin typeface="Helmet" pitchFamily="34" charset="0"/>
                <a:ea typeface="Helmet" pitchFamily="34" charset="-122"/>
                <a:cs typeface="Helmet" pitchFamily="34" charset="-120"/>
              </a:rPr>
              <a:t>Adjustable benches.</a:t>
            </a:r>
            <a:endParaRPr lang="en-US" sz="1600" dirty="0"/>
          </a:p>
        </p:txBody>
      </p:sp>
      <p:sp>
        <p:nvSpPr>
          <p:cNvPr id="7" name="Shape 4"/>
          <p:cNvSpPr/>
          <p:nvPr/>
        </p:nvSpPr>
        <p:spPr>
          <a:xfrm rot="20100000">
            <a:off x="8785845" y="3112205"/>
            <a:ext cx="721684" cy="721684"/>
          </a:xfrm>
          <a:prstGeom prst="roundRect">
            <a:avLst>
              <a:gd name="adj" fmla="val -126704"/>
            </a:avLst>
          </a:prstGeom>
          <a:solidFill>
            <a:srgbClr val="FFFFFF">
              <a:alpha val="0"/>
            </a:srgbClr>
          </a:solidFill>
          <a:ln w="21167">
            <a:solidFill>
              <a:srgbClr val="F4B60C"/>
            </a:solidFill>
            <a:prstDash val="solid"/>
          </a:ln>
        </p:spPr>
      </p:sp>
      <p:sp>
        <p:nvSpPr>
          <p:cNvPr id="8" name="Text 5"/>
          <p:cNvSpPr/>
          <p:nvPr/>
        </p:nvSpPr>
        <p:spPr>
          <a:xfrm>
            <a:off x="-342690" y="2352095"/>
            <a:ext cx="1213486" cy="1213486"/>
          </a:xfrm>
          <a:prstGeom prst="ellipse">
            <a:avLst/>
          </a:prstGeom>
          <a:solidFill>
            <a:srgbClr val="F5016A"/>
          </a:solidFill>
          <a:ln/>
        </p:spPr>
        <p:txBody>
          <a:bodyPr wrap="square" lIns="67416" tIns="143259" rIns="67416" bIns="143259" rtlCol="0" anchor="ctr"/>
          <a:lstStyle/>
          <a:p>
            <a:pPr algn="ctr">
              <a:lnSpc>
                <a:spcPts val="1313"/>
              </a:lnSpc>
            </a:pPr>
            <a:endParaRPr lang="en-US" sz="1050" dirty="0"/>
          </a:p>
        </p:txBody>
      </p:sp>
      <p:sp>
        <p:nvSpPr>
          <p:cNvPr id="9" name="Shape 6"/>
          <p:cNvSpPr/>
          <p:nvPr/>
        </p:nvSpPr>
        <p:spPr>
          <a:xfrm rot="5400000">
            <a:off x="6171870" y="-280230"/>
            <a:ext cx="885194" cy="885194"/>
          </a:xfrm>
          <a:prstGeom prst="diamond">
            <a:avLst/>
          </a:prstGeom>
          <a:solidFill>
            <a:srgbClr val="05AACF"/>
          </a:solidFill>
          <a:ln/>
        </p:spPr>
      </p:sp>
      <p:sp>
        <p:nvSpPr>
          <p:cNvPr id="10" name="Text 7"/>
          <p:cNvSpPr/>
          <p:nvPr/>
        </p:nvSpPr>
        <p:spPr>
          <a:xfrm rot="13200000">
            <a:off x="360718" y="3383314"/>
            <a:ext cx="404671" cy="180808"/>
          </a:xfrm>
          <a:prstGeom prst="roundRect">
            <a:avLst>
              <a:gd name="adj" fmla="val 80000"/>
            </a:avLst>
          </a:prstGeom>
          <a:solidFill>
            <a:srgbClr val="F4B60C"/>
          </a:solidFill>
          <a:ln/>
        </p:spPr>
        <p:txBody>
          <a:bodyPr wrap="square" lIns="22482" tIns="21345" rIns="22482" bIns="21345" rtlCol="0" anchor="ctr"/>
          <a:lstStyle/>
          <a:p>
            <a:pPr algn="ctr">
              <a:lnSpc>
                <a:spcPts val="1313"/>
              </a:lnSpc>
            </a:pPr>
            <a:endParaRPr lang="en-US" sz="1050" dirty="0"/>
          </a:p>
        </p:txBody>
      </p:sp>
      <p:sp>
        <p:nvSpPr>
          <p:cNvPr id="11"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2"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4" name="Image 0" descr="https://external-media.api.pitch.com/provider/icons8/bubbles/ask-question.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15667" y="1038563"/>
            <a:ext cx="812709" cy="812709"/>
          </a:xfrm>
          <a:prstGeom prst="rect">
            <a:avLst/>
          </a:prstGeom>
        </p:spPr>
      </p:pic>
      <p:pic>
        <p:nvPicPr>
          <p:cNvPr id="15" name="Image 1"/>
          <p:cNvPicPr>
            <a:picLocks noChangeAspect="1"/>
          </p:cNvPicPr>
          <p:nvPr/>
        </p:nvPicPr>
        <p:blipFill>
          <a:blip r:embed="rId5"/>
          <a:srcRect t="9826" b="9826"/>
          <a:stretch/>
        </p:blipFill>
        <p:spPr>
          <a:xfrm>
            <a:off x="4401722" y="1580328"/>
            <a:ext cx="3857001" cy="3161412"/>
          </a:xfrm>
          <a:prstGeom prst="rect">
            <a:avLst/>
          </a:prstGeom>
        </p:spPr>
      </p:pic>
      <p:sp>
        <p:nvSpPr>
          <p:cNvPr id="16" name="Text 11"/>
          <p:cNvSpPr/>
          <p:nvPr/>
        </p:nvSpPr>
        <p:spPr>
          <a:xfrm>
            <a:off x="5356986" y="4502625"/>
            <a:ext cx="1946471" cy="457200"/>
          </a:xfrm>
          <a:prstGeom prst="roundRect">
            <a:avLst>
              <a:gd name="adj" fmla="val 80000"/>
            </a:avLst>
          </a:prstGeom>
          <a:solidFill>
            <a:srgbClr val="050631"/>
          </a:solidFill>
          <a:ln w="5292">
            <a:solidFill>
              <a:srgbClr val="F4EFEB"/>
            </a:solidFill>
          </a:ln>
        </p:spPr>
        <p:txBody>
          <a:bodyPr wrap="square" lIns="108137" tIns="53975" rIns="108137" bIns="53975" rtlCol="0" anchor="ctr"/>
          <a:lstStyle/>
          <a:p>
            <a:pPr algn="ctr">
              <a:lnSpc>
                <a:spcPts val="1313"/>
              </a:lnSpc>
            </a:pPr>
            <a:r>
              <a:rPr lang="en-US" sz="1100" kern="0" spc="12" dirty="0">
                <a:solidFill>
                  <a:srgbClr val="F4EFEB"/>
                </a:solidFill>
              </a:rPr>
              <a:t>ADJUSTABLE BENCH</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1038</Words>
  <Application>Microsoft Office PowerPoint</Application>
  <PresentationFormat>On-screen Show (16:9)</PresentationFormat>
  <Paragraphs>218</Paragraphs>
  <Slides>27</Slides>
  <Notes>26</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Helmet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Admin</cp:lastModifiedBy>
  <cp:revision>5</cp:revision>
  <dcterms:created xsi:type="dcterms:W3CDTF">2024-05-06T06:12:09Z</dcterms:created>
  <dcterms:modified xsi:type="dcterms:W3CDTF">2024-05-06T09:00:53Z</dcterms:modified>
</cp:coreProperties>
</file>